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sldIdLst>
    <p:sldId id="256" r:id="rId2"/>
    <p:sldId id="261" r:id="rId3"/>
    <p:sldId id="257" r:id="rId4"/>
    <p:sldId id="258" r:id="rId5"/>
    <p:sldId id="259" r:id="rId6"/>
    <p:sldId id="273" r:id="rId7"/>
    <p:sldId id="260" r:id="rId8"/>
    <p:sldId id="272" r:id="rId9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52" autoAdjust="0"/>
    <p:restoredTop sz="94660"/>
  </p:normalViewPr>
  <p:slideViewPr>
    <p:cSldViewPr snapToGrid="0">
      <p:cViewPr varScale="1">
        <p:scale>
          <a:sx n="56" d="100"/>
          <a:sy n="56" d="100"/>
        </p:scale>
        <p:origin x="75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FF71AB0C-2AAD-453B-A215-9262F0106714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880CFA0D-1F89-4942-91A6-CC5B1E669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201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AB0C-2AAD-453B-A215-9262F0106714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CFA0D-1F89-4942-91A6-CC5B1E669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520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AB0C-2AAD-453B-A215-9262F0106714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CFA0D-1F89-4942-91A6-CC5B1E669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140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AB0C-2AAD-453B-A215-9262F0106714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CFA0D-1F89-4942-91A6-CC5B1E669FE3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08938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AB0C-2AAD-453B-A215-9262F0106714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CFA0D-1F89-4942-91A6-CC5B1E669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5743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AB0C-2AAD-453B-A215-9262F0106714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CFA0D-1F89-4942-91A6-CC5B1E669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355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AB0C-2AAD-453B-A215-9262F0106714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CFA0D-1F89-4942-91A6-CC5B1E669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9680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AB0C-2AAD-453B-A215-9262F0106714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CFA0D-1F89-4942-91A6-CC5B1E669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8598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AB0C-2AAD-453B-A215-9262F0106714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CFA0D-1F89-4942-91A6-CC5B1E669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649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AB0C-2AAD-453B-A215-9262F0106714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CFA0D-1F89-4942-91A6-CC5B1E669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5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AB0C-2AAD-453B-A215-9262F0106714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CFA0D-1F89-4942-91A6-CC5B1E669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695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AB0C-2AAD-453B-A215-9262F0106714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CFA0D-1F89-4942-91A6-CC5B1E669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511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AB0C-2AAD-453B-A215-9262F0106714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CFA0D-1F89-4942-91A6-CC5B1E669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965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AB0C-2AAD-453B-A215-9262F0106714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CFA0D-1F89-4942-91A6-CC5B1E669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575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AB0C-2AAD-453B-A215-9262F0106714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CFA0D-1F89-4942-91A6-CC5B1E669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122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AB0C-2AAD-453B-A215-9262F0106714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CFA0D-1F89-4942-91A6-CC5B1E669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908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AB0C-2AAD-453B-A215-9262F0106714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CFA0D-1F89-4942-91A6-CC5B1E669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4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1AB0C-2AAD-453B-A215-9262F0106714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CFA0D-1F89-4942-91A6-CC5B1E669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0585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3" r:id="rId13"/>
    <p:sldLayoutId id="2147483824" r:id="rId14"/>
    <p:sldLayoutId id="2147483825" r:id="rId15"/>
    <p:sldLayoutId id="2147483826" r:id="rId16"/>
    <p:sldLayoutId id="214748382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hyperlink" Target="mailto:clydewill245@gmail.com" TargetMode="External"/><Relationship Id="rId7" Type="http://schemas.openxmlformats.org/officeDocument/2006/relationships/image" Target="../media/image5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3.png"/><Relationship Id="rId4" Type="http://schemas.openxmlformats.org/officeDocument/2006/relationships/hyperlink" Target="https://kaizenrp.managebuilding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CFC1F-1FD4-42B2-B8E1-49050E69FF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9220201" cy="2133599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KAI</a:t>
            </a:r>
            <a:r>
              <a:rPr lang="en-US" b="1" dirty="0">
                <a:solidFill>
                  <a:schemeClr val="bg1"/>
                </a:solidFill>
              </a:rPr>
              <a:t>ZEN PROPERTY MANAGEMENT                        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         </a:t>
            </a:r>
            <a:r>
              <a:rPr lang="en-US" sz="3600" b="1" dirty="0">
                <a:solidFill>
                  <a:schemeClr val="bg1"/>
                </a:solidFill>
              </a:rPr>
              <a:t>ONBOARDING A NEW PROPERTY</a:t>
            </a: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75DE29-AB11-4B20-9B11-326F3B50FD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3602037"/>
            <a:ext cx="8905876" cy="1893887"/>
          </a:xfrm>
        </p:spPr>
        <p:txBody>
          <a:bodyPr>
            <a:normAutofit fontScale="77500" lnSpcReduction="20000"/>
          </a:bodyPr>
          <a:lstStyle/>
          <a:p>
            <a:pPr algn="ctr"/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b="1" dirty="0">
              <a:solidFill>
                <a:schemeClr val="accent5">
                  <a:lumMod val="75000"/>
                </a:schemeClr>
              </a:solidFill>
              <a:latin typeface="Algerian" panose="04020705040A02060702" pitchFamily="82" charset="0"/>
            </a:endParaRPr>
          </a:p>
          <a:p>
            <a:endParaRPr lang="en-US" b="1" dirty="0">
              <a:solidFill>
                <a:schemeClr val="accent5">
                  <a:lumMod val="75000"/>
                </a:schemeClr>
              </a:solidFill>
              <a:latin typeface="Algerian" panose="04020705040A02060702" pitchFamily="82" charset="0"/>
            </a:endParaRPr>
          </a:p>
          <a:p>
            <a:endParaRPr lang="en-US" b="1" dirty="0">
              <a:solidFill>
                <a:srgbClr val="FF0000"/>
              </a:solidFill>
              <a:latin typeface="Algerian" panose="04020705040A02060702" pitchFamily="82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Algerian" panose="04020705040A02060702" pitchFamily="82" charset="0"/>
              </a:rPr>
              <a:t>                                    DELIVERING PEACE OF MIND, AT AN AFFORDABLE PRICE</a:t>
            </a:r>
            <a:endParaRPr lang="en-US" dirty="0">
              <a:solidFill>
                <a:srgbClr val="FF0000"/>
              </a:solidFill>
              <a:latin typeface="Algerian" panose="04020705040A02060702" pitchFamily="82" charset="0"/>
            </a:endParaRPr>
          </a:p>
          <a:p>
            <a:endParaRPr lang="en-US" dirty="0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A5F6E94E-93C5-4835-91CF-A2AEB1D8E9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3206" y="133827"/>
            <a:ext cx="1990862" cy="1001888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D3FC64F3-643B-4E3F-8219-45484480C73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096" y="3188332"/>
            <a:ext cx="5491054" cy="1893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C6855463-1922-419C-AC0C-32E30C8A629F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123" y="5917955"/>
            <a:ext cx="1048888" cy="854389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FFAFA40A-DCB3-493B-9E8B-A8AA26F393BB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4171" y="5625683"/>
            <a:ext cx="1616258" cy="9591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3692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CFC1F-1FD4-42B2-B8E1-49050E69FF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75DE29-AB11-4B20-9B11-326F3B50FD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2AD389F-7AB8-4FA2-BEDB-22300283FFB7}"/>
              </a:ext>
            </a:extLst>
          </p:cNvPr>
          <p:cNvSpPr/>
          <p:nvPr/>
        </p:nvSpPr>
        <p:spPr>
          <a:xfrm flipH="1">
            <a:off x="1351776" y="634771"/>
            <a:ext cx="1437761" cy="140421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New Property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46C739AC-BACF-4462-AC76-A2337EAC762E}"/>
              </a:ext>
            </a:extLst>
          </p:cNvPr>
          <p:cNvSpPr/>
          <p:nvPr/>
        </p:nvSpPr>
        <p:spPr>
          <a:xfrm>
            <a:off x="2800258" y="1057054"/>
            <a:ext cx="334649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ABA24784-A725-40BF-9E78-B06642FC5D5A}"/>
              </a:ext>
            </a:extLst>
          </p:cNvPr>
          <p:cNvSpPr/>
          <p:nvPr/>
        </p:nvSpPr>
        <p:spPr>
          <a:xfrm>
            <a:off x="4854696" y="1474685"/>
            <a:ext cx="484632" cy="8420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7A750766-3BE3-4A80-88F9-965F8045045E}"/>
              </a:ext>
            </a:extLst>
          </p:cNvPr>
          <p:cNvSpPr/>
          <p:nvPr/>
        </p:nvSpPr>
        <p:spPr>
          <a:xfrm>
            <a:off x="3496145" y="1499818"/>
            <a:ext cx="484632" cy="8420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7C1A033-EE4C-47E9-A31C-DCCD5411E6AB}"/>
              </a:ext>
            </a:extLst>
          </p:cNvPr>
          <p:cNvSpPr/>
          <p:nvPr/>
        </p:nvSpPr>
        <p:spPr>
          <a:xfrm>
            <a:off x="3069615" y="2387852"/>
            <a:ext cx="1337691" cy="44996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No Tenant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2E610BC-B761-4F8C-B60D-1420A09AD78A}"/>
              </a:ext>
            </a:extLst>
          </p:cNvPr>
          <p:cNvSpPr/>
          <p:nvPr/>
        </p:nvSpPr>
        <p:spPr>
          <a:xfrm>
            <a:off x="4500125" y="2383710"/>
            <a:ext cx="1272580" cy="44996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Existing Tenant</a:t>
            </a: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04582B77-4D97-4AA8-8D26-CB9C1185225E}"/>
              </a:ext>
            </a:extLst>
          </p:cNvPr>
          <p:cNvSpPr/>
          <p:nvPr/>
        </p:nvSpPr>
        <p:spPr>
          <a:xfrm>
            <a:off x="3499555" y="2929888"/>
            <a:ext cx="484632" cy="11337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F1FBA40-9349-4DD8-8DC6-5403E1E7A216}"/>
              </a:ext>
            </a:extLst>
          </p:cNvPr>
          <p:cNvSpPr/>
          <p:nvPr/>
        </p:nvSpPr>
        <p:spPr>
          <a:xfrm>
            <a:off x="3163036" y="4132443"/>
            <a:ext cx="1157671" cy="861349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Locate Tenant</a:t>
            </a:r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B0A974AF-1A42-4E44-A0D0-7C5543292C9C}"/>
              </a:ext>
            </a:extLst>
          </p:cNvPr>
          <p:cNvSpPr/>
          <p:nvPr/>
        </p:nvSpPr>
        <p:spPr>
          <a:xfrm>
            <a:off x="4365492" y="432080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86C34E5-43CA-4FC0-B91F-AA08CE694080}"/>
              </a:ext>
            </a:extLst>
          </p:cNvPr>
          <p:cNvSpPr/>
          <p:nvPr/>
        </p:nvSpPr>
        <p:spPr>
          <a:xfrm>
            <a:off x="5349784" y="3956051"/>
            <a:ext cx="1593941" cy="105216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Tenant Screening</a:t>
            </a:r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EDF061B1-EF3F-49DC-B1F7-43B4ADED0439}"/>
              </a:ext>
            </a:extLst>
          </p:cNvPr>
          <p:cNvSpPr/>
          <p:nvPr/>
        </p:nvSpPr>
        <p:spPr>
          <a:xfrm>
            <a:off x="6994394" y="4238625"/>
            <a:ext cx="62560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2A4A9D75-5CBA-4FF0-9E47-B057BF9514DF}"/>
              </a:ext>
            </a:extLst>
          </p:cNvPr>
          <p:cNvSpPr/>
          <p:nvPr/>
        </p:nvSpPr>
        <p:spPr>
          <a:xfrm>
            <a:off x="6146754" y="744872"/>
            <a:ext cx="1921394" cy="100188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Home Assessment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0FD5F3E-B17A-4F6F-93FD-A1DD4EDFFDDA}"/>
              </a:ext>
            </a:extLst>
          </p:cNvPr>
          <p:cNvSpPr/>
          <p:nvPr/>
        </p:nvSpPr>
        <p:spPr>
          <a:xfrm>
            <a:off x="7670669" y="4019622"/>
            <a:ext cx="1335480" cy="87312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Execute Lease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2229A062-B527-4DCC-9A02-E2088403CC28}"/>
              </a:ext>
            </a:extLst>
          </p:cNvPr>
          <p:cNvSpPr/>
          <p:nvPr/>
        </p:nvSpPr>
        <p:spPr>
          <a:xfrm>
            <a:off x="9612992" y="2038985"/>
            <a:ext cx="1198371" cy="9144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Walk Thru </a:t>
            </a:r>
            <a:r>
              <a:rPr lang="en-US" dirty="0" err="1"/>
              <a:t>Inspt’n</a:t>
            </a:r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6FC93DD-FF20-4827-99BF-C72ADFCBE195}"/>
              </a:ext>
            </a:extLst>
          </p:cNvPr>
          <p:cNvSpPr/>
          <p:nvPr/>
        </p:nvSpPr>
        <p:spPr>
          <a:xfrm>
            <a:off x="7397440" y="2007961"/>
            <a:ext cx="1826048" cy="1133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Resident Handbook &amp; </a:t>
            </a:r>
            <a:r>
              <a:rPr lang="en-US" b="1" dirty="0"/>
              <a:t>Emergency Review Checklist</a:t>
            </a:r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EBD1BEDC-C783-449B-A670-A3BE0170571A}"/>
              </a:ext>
            </a:extLst>
          </p:cNvPr>
          <p:cNvSpPr/>
          <p:nvPr/>
        </p:nvSpPr>
        <p:spPr>
          <a:xfrm>
            <a:off x="9234208" y="2253869"/>
            <a:ext cx="35994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id="{86F0CD89-9A03-4408-A370-7E8E5CE53CFD}"/>
              </a:ext>
            </a:extLst>
          </p:cNvPr>
          <p:cNvSpPr/>
          <p:nvPr/>
        </p:nvSpPr>
        <p:spPr>
          <a:xfrm>
            <a:off x="5810108" y="2383710"/>
            <a:ext cx="157661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Up 11">
            <a:extLst>
              <a:ext uri="{FF2B5EF4-FFF2-40B4-BE49-F238E27FC236}">
                <a16:creationId xmlns:a16="http://schemas.microsoft.com/office/drawing/2014/main" id="{AD336E94-3CD5-4F7C-B226-44941313B6DB}"/>
              </a:ext>
            </a:extLst>
          </p:cNvPr>
          <p:cNvSpPr/>
          <p:nvPr/>
        </p:nvSpPr>
        <p:spPr>
          <a:xfrm>
            <a:off x="8068148" y="3211513"/>
            <a:ext cx="484632" cy="78104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712C24D-42E4-4EF5-88B8-D24EFF9DF615}"/>
              </a:ext>
            </a:extLst>
          </p:cNvPr>
          <p:cNvSpPr/>
          <p:nvPr/>
        </p:nvSpPr>
        <p:spPr>
          <a:xfrm>
            <a:off x="9267212" y="4071128"/>
            <a:ext cx="1544151" cy="124377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HOA Approval if </a:t>
            </a:r>
            <a:r>
              <a:rPr lang="en-US" dirty="0" err="1"/>
              <a:t>req’d</a:t>
            </a:r>
            <a:endParaRPr lang="en-US" dirty="0"/>
          </a:p>
        </p:txBody>
      </p:sp>
      <p:sp>
        <p:nvSpPr>
          <p:cNvPr id="27" name="Arrow: Up 26">
            <a:extLst>
              <a:ext uri="{FF2B5EF4-FFF2-40B4-BE49-F238E27FC236}">
                <a16:creationId xmlns:a16="http://schemas.microsoft.com/office/drawing/2014/main" id="{DE6FEACA-8BDF-491E-97D6-102E13B58D4C}"/>
              </a:ext>
            </a:extLst>
          </p:cNvPr>
          <p:cNvSpPr/>
          <p:nvPr/>
        </p:nvSpPr>
        <p:spPr>
          <a:xfrm>
            <a:off x="9753624" y="3762375"/>
            <a:ext cx="484632" cy="29237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row: Left 28">
            <a:extLst>
              <a:ext uri="{FF2B5EF4-FFF2-40B4-BE49-F238E27FC236}">
                <a16:creationId xmlns:a16="http://schemas.microsoft.com/office/drawing/2014/main" id="{D3EF638F-06EA-4E0A-A8AA-10CFE22201ED}"/>
              </a:ext>
            </a:extLst>
          </p:cNvPr>
          <p:cNvSpPr/>
          <p:nvPr/>
        </p:nvSpPr>
        <p:spPr>
          <a:xfrm>
            <a:off x="8435771" y="3483881"/>
            <a:ext cx="1266651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462C53E1-2B02-4DA2-A585-55F037C0F3D4}"/>
              </a:ext>
            </a:extLst>
          </p:cNvPr>
          <p:cNvSpPr/>
          <p:nvPr/>
        </p:nvSpPr>
        <p:spPr>
          <a:xfrm>
            <a:off x="9056818" y="4256693"/>
            <a:ext cx="21039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A5F6E94E-93C5-4835-91CF-A2AEB1D8E9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3206" y="133827"/>
            <a:ext cx="1990862" cy="1001888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8787C8B6-0486-49C8-8E02-F92FEEB8C1B8}"/>
              </a:ext>
            </a:extLst>
          </p:cNvPr>
          <p:cNvSpPr/>
          <p:nvPr/>
        </p:nvSpPr>
        <p:spPr>
          <a:xfrm>
            <a:off x="7607096" y="4954522"/>
            <a:ext cx="1544150" cy="113512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Execute </a:t>
            </a:r>
            <a:r>
              <a:rPr lang="en-US" b="1" dirty="0"/>
              <a:t>House Rules </a:t>
            </a:r>
            <a:r>
              <a:rPr lang="en-US" b="1" dirty="0" err="1"/>
              <a:t>Addn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89558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4E60E-7B95-4D86-9004-0CDBFEE72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A0543-FA31-42A1-BFFA-7736B7D1B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Inventory (Appliances, Equipment (AC, W/heater,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Locate Water Isolation Valve to Property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Verify Electrical Panel Fuse/Breaker Labelling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Assess any maintenance requirement / Pest Control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Assess condition of property interior/exterior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Locate GFI switches and determine which outlets they affect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Make Recommendations to landlord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Implement TRS (Tenant Ready Services) if empty [i.e. Repairs &amp; Cleaning of property as needed)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74ABEDA-B10C-4982-88AB-3000CAC1AD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7155" y="216538"/>
            <a:ext cx="1990862" cy="100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026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768C6-94C7-47F9-87A8-617D3EB6E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TENANT SCREENING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A263C-48FC-4776-8F22-770FDF642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16099"/>
            <a:ext cx="10696575" cy="4632325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New Resident Application Form Completed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Income verification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Credit Score Verification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Criminal History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Eviction History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Reference Checks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Online Social Media Check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Interview Prospective Tenant &amp; Explain Terms of Lease and House Rules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Submit for Landlord Approval &amp; Lease Execution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Submit for HOA Approval if Applicable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FD42CC5-95AB-42BD-84FA-8734402441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6205" y="215421"/>
            <a:ext cx="1990862" cy="100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830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622CD-2160-4882-A651-26831E8FA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EMERGENCY REVIEW CHECKLIST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ADE3F3-8EC3-4167-BA42-B4F0A2E0DB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This Checklist Compiles/Verifies the various measures which are put in place to reduce or mitigate the impact of the following potential events/hazards: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Flood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Fire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Hurricane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Sewer Back-up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Power Outage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Man-made Disasters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Earthquake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43BEDE2-26DF-43A2-85CC-C4BC7DA808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3805" y="117574"/>
            <a:ext cx="1990862" cy="100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631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622CD-2160-4882-A651-26831E8FA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HOUSE RULES ADDENDUM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ADE3F3-8EC3-4167-BA42-B4F0A2E0D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10288588" cy="44909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These are some of the items covered in the House Rules Addendum which has about 40 house rules: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AC filters to be changed once per month. $100 fine for dirty filters.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No additional appliances without prior consent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The resident cannot paint or alter in any way the features of the premises without prior consent.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No car washing, repairs or oil change on the premises. $25.00 fine if violated.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No liquid filled furnishings or receptacles with more than 15 gallons of liquid without prior consent.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No more than 3-4 pictures per room, affixed with nails or metal brackets, to prevent holes in the wall after removal.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Residents must keep kitchen and bathroom drains free to prevent clogging. A minimum charge of $85.00 to unplug a drain.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43BEDE2-26DF-43A2-85CC-C4BC7DA808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3805" y="117574"/>
            <a:ext cx="1990862" cy="100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327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6AB64-155B-42FE-8E01-335FF3129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5" name="Content Placeholder 24">
            <a:extLst>
              <a:ext uri="{FF2B5EF4-FFF2-40B4-BE49-F238E27FC236}">
                <a16:creationId xmlns:a16="http://schemas.microsoft.com/office/drawing/2014/main" id="{ACB9A6EF-B823-4C57-845C-132A15C332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49878" y="69786"/>
            <a:ext cx="1795066" cy="903355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7BE1B937-2AA2-4342-A493-70E0895EBA87}"/>
              </a:ext>
            </a:extLst>
          </p:cNvPr>
          <p:cNvSpPr/>
          <p:nvPr/>
        </p:nvSpPr>
        <p:spPr>
          <a:xfrm>
            <a:off x="1098422" y="2857055"/>
            <a:ext cx="1600201" cy="84772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Newly Occupied Property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4E34E6E3-01E4-43BC-9452-A32C18BE90E4}"/>
              </a:ext>
            </a:extLst>
          </p:cNvPr>
          <p:cNvSpPr/>
          <p:nvPr/>
        </p:nvSpPr>
        <p:spPr>
          <a:xfrm>
            <a:off x="2696717" y="301618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</a:t>
            </a:r>
            <a:r>
              <a:rPr lang="en-US" dirty="0" err="1"/>
              <a:t>yr</a:t>
            </a:r>
            <a:endParaRPr lang="en-US" dirty="0"/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98CDAD2E-032A-4BF7-A7AC-4101BF2184DE}"/>
              </a:ext>
            </a:extLst>
          </p:cNvPr>
          <p:cNvSpPr/>
          <p:nvPr/>
        </p:nvSpPr>
        <p:spPr>
          <a:xfrm>
            <a:off x="1599538" y="3720049"/>
            <a:ext cx="484632" cy="21568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E33B5693-B099-46AD-9213-6BA603829BDD}"/>
              </a:ext>
            </a:extLst>
          </p:cNvPr>
          <p:cNvSpPr/>
          <p:nvPr/>
        </p:nvSpPr>
        <p:spPr>
          <a:xfrm>
            <a:off x="2004818" y="3689523"/>
            <a:ext cx="191406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From 2</a:t>
            </a:r>
            <a:r>
              <a:rPr lang="en-US" baseline="30000" dirty="0"/>
              <a:t>nd</a:t>
            </a:r>
            <a:r>
              <a:rPr lang="en-US" dirty="0"/>
              <a:t> Year</a:t>
            </a:r>
          </a:p>
        </p:txBody>
      </p:sp>
      <p:sp>
        <p:nvSpPr>
          <p:cNvPr id="12" name="Arrow: Up 11">
            <a:extLst>
              <a:ext uri="{FF2B5EF4-FFF2-40B4-BE49-F238E27FC236}">
                <a16:creationId xmlns:a16="http://schemas.microsoft.com/office/drawing/2014/main" id="{10A30DF8-3704-4A78-8362-4D4CD4D419FD}"/>
              </a:ext>
            </a:extLst>
          </p:cNvPr>
          <p:cNvSpPr/>
          <p:nvPr/>
        </p:nvSpPr>
        <p:spPr>
          <a:xfrm>
            <a:off x="1717546" y="1878647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3994D870-5BB7-4C67-B622-3B2698B7176D}"/>
              </a:ext>
            </a:extLst>
          </p:cNvPr>
          <p:cNvSpPr/>
          <p:nvPr/>
        </p:nvSpPr>
        <p:spPr>
          <a:xfrm>
            <a:off x="2209419" y="173750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C6975B0-6B3A-4152-8269-32822055A40C}"/>
              </a:ext>
            </a:extLst>
          </p:cNvPr>
          <p:cNvSpPr/>
          <p:nvPr/>
        </p:nvSpPr>
        <p:spPr>
          <a:xfrm>
            <a:off x="3170774" y="1260443"/>
            <a:ext cx="3010951" cy="140288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YEAR END LANDLORD REPORTS</a:t>
            </a:r>
          </a:p>
          <a:p>
            <a:pPr marL="285750" indent="-285750" algn="ctr">
              <a:buFontTx/>
              <a:buChar char="-"/>
            </a:pPr>
            <a:r>
              <a:rPr lang="en-US" sz="1400" dirty="0">
                <a:cs typeface="Times New Roman" panose="02020603050405020304" pitchFamily="18" charset="0"/>
              </a:rPr>
              <a:t>1099 for taxes</a:t>
            </a:r>
          </a:p>
          <a:p>
            <a:pPr marL="285750" indent="-285750" algn="ctr">
              <a:buFontTx/>
              <a:buChar char="-"/>
            </a:pPr>
            <a:r>
              <a:rPr lang="en-US" sz="1400" dirty="0">
                <a:cs typeface="Times New Roman" panose="02020603050405020304" pitchFamily="18" charset="0"/>
              </a:rPr>
              <a:t>Year End Service/Repair Report</a:t>
            </a:r>
          </a:p>
          <a:p>
            <a:pPr marL="285750" indent="-285750" algn="ctr">
              <a:buFontTx/>
              <a:buChar char="-"/>
            </a:pPr>
            <a:r>
              <a:rPr lang="en-US" sz="1400" dirty="0">
                <a:cs typeface="Times New Roman" panose="02020603050405020304" pitchFamily="18" charset="0"/>
              </a:rPr>
              <a:t>Year End Financial Statements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A5539E4E-C793-4907-A1C3-9709DECCC3CA}"/>
              </a:ext>
            </a:extLst>
          </p:cNvPr>
          <p:cNvSpPr/>
          <p:nvPr/>
        </p:nvSpPr>
        <p:spPr>
          <a:xfrm>
            <a:off x="6367153" y="173750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73B0066-4870-4970-B55F-9DF40DFA6711}"/>
              </a:ext>
            </a:extLst>
          </p:cNvPr>
          <p:cNvSpPr/>
          <p:nvPr/>
        </p:nvSpPr>
        <p:spPr>
          <a:xfrm>
            <a:off x="7530989" y="1281431"/>
            <a:ext cx="3222736" cy="159346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KAIZEN YEAR END REVIEW</a:t>
            </a:r>
          </a:p>
          <a:p>
            <a:pPr marL="285750" indent="-285750" algn="ctr">
              <a:buFontTx/>
              <a:buChar char="-"/>
            </a:pPr>
            <a:r>
              <a:rPr lang="en-US" sz="1400" dirty="0">
                <a:cs typeface="Times New Roman" panose="02020603050405020304" pitchFamily="18" charset="0"/>
              </a:rPr>
              <a:t>Landlord Year End Feedback</a:t>
            </a:r>
          </a:p>
          <a:p>
            <a:pPr marL="285750" indent="-285750" algn="ctr">
              <a:buFontTx/>
              <a:buChar char="-"/>
            </a:pPr>
            <a:r>
              <a:rPr lang="en-US" sz="1400" dirty="0">
                <a:cs typeface="Times New Roman" panose="02020603050405020304" pitchFamily="18" charset="0"/>
              </a:rPr>
              <a:t>Tenant/Resident Exit Survey</a:t>
            </a:r>
          </a:p>
          <a:p>
            <a:pPr marL="285750" indent="-285750" algn="ctr">
              <a:buFontTx/>
              <a:buChar char="-"/>
            </a:pPr>
            <a:r>
              <a:rPr lang="en-US" sz="1400" dirty="0">
                <a:cs typeface="Times New Roman" panose="02020603050405020304" pitchFamily="18" charset="0"/>
              </a:rPr>
              <a:t>Analyze Service Provided</a:t>
            </a:r>
          </a:p>
          <a:p>
            <a:pPr marL="285750" indent="-285750" algn="ctr">
              <a:buFontTx/>
              <a:buChar char="-"/>
            </a:pPr>
            <a:r>
              <a:rPr lang="en-US" sz="1400" dirty="0">
                <a:cs typeface="Times New Roman" panose="02020603050405020304" pitchFamily="18" charset="0"/>
              </a:rPr>
              <a:t>Recommend Improvement</a:t>
            </a:r>
          </a:p>
          <a:p>
            <a:pPr marL="285750" indent="-285750" algn="ctr">
              <a:buFontTx/>
              <a:buChar char="-"/>
            </a:pPr>
            <a:r>
              <a:rPr lang="en-US" sz="1400" dirty="0">
                <a:cs typeface="Times New Roman" panose="02020603050405020304" pitchFamily="18" charset="0"/>
              </a:rPr>
              <a:t>Implement Improvement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9CDA099-4D2B-4D7B-9C7D-D154730C8938}"/>
              </a:ext>
            </a:extLst>
          </p:cNvPr>
          <p:cNvSpPr/>
          <p:nvPr/>
        </p:nvSpPr>
        <p:spPr>
          <a:xfrm>
            <a:off x="3675126" y="2874899"/>
            <a:ext cx="2897386" cy="5247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Free Semi Annual Inspection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49AFFC8-1D81-44B9-8528-A4396F9E96CC}"/>
              </a:ext>
            </a:extLst>
          </p:cNvPr>
          <p:cNvSpPr/>
          <p:nvPr/>
        </p:nvSpPr>
        <p:spPr>
          <a:xfrm>
            <a:off x="3958971" y="3650148"/>
            <a:ext cx="2408182" cy="5945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Yearly Inspection</a:t>
            </a:r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0E2747DA-4652-461C-BBB8-2F090407351B}"/>
              </a:ext>
            </a:extLst>
          </p:cNvPr>
          <p:cNvSpPr/>
          <p:nvPr/>
        </p:nvSpPr>
        <p:spPr>
          <a:xfrm>
            <a:off x="2004818" y="4737743"/>
            <a:ext cx="184137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Ongoing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0E51AA-78CF-4816-A30E-FE23DD5625EE}"/>
              </a:ext>
            </a:extLst>
          </p:cNvPr>
          <p:cNvSpPr/>
          <p:nvPr/>
        </p:nvSpPr>
        <p:spPr>
          <a:xfrm>
            <a:off x="3846192" y="4597581"/>
            <a:ext cx="2659383" cy="5945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Maintenance Repairs as required/requested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E201C52-2A81-4191-BD45-A6142D79C74B}"/>
              </a:ext>
            </a:extLst>
          </p:cNvPr>
          <p:cNvSpPr/>
          <p:nvPr/>
        </p:nvSpPr>
        <p:spPr>
          <a:xfrm>
            <a:off x="3846191" y="5309705"/>
            <a:ext cx="4259583" cy="10430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r>
              <a:rPr lang="en-US" dirty="0" err="1"/>
              <a:t>Mt’ce</a:t>
            </a:r>
            <a:r>
              <a:rPr lang="en-US" dirty="0"/>
              <a:t> Reminders/tips (ac filters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marL="285750" indent="-285750" algn="ctr">
              <a:buFontTx/>
              <a:buChar char="-"/>
            </a:pPr>
            <a:r>
              <a:rPr lang="en-US" dirty="0"/>
              <a:t>City and County Advisories</a:t>
            </a:r>
          </a:p>
          <a:p>
            <a:pPr marL="285750" indent="-285750" algn="ctr">
              <a:buFontTx/>
              <a:buChar char="-"/>
            </a:pPr>
            <a:r>
              <a:rPr lang="en-US" dirty="0"/>
              <a:t>Disaster Preparedness</a:t>
            </a:r>
          </a:p>
          <a:p>
            <a:pPr marL="285750" indent="-285750" algn="ctr">
              <a:buFontTx/>
              <a:buChar char="-"/>
            </a:pPr>
            <a:endParaRPr lang="en-US" dirty="0"/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49063282-0968-4845-889B-DB84827EDD73}"/>
              </a:ext>
            </a:extLst>
          </p:cNvPr>
          <p:cNvSpPr/>
          <p:nvPr/>
        </p:nvSpPr>
        <p:spPr>
          <a:xfrm>
            <a:off x="1843214" y="5749467"/>
            <a:ext cx="200297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Periodic e-Blast</a:t>
            </a:r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4F424E42-3B93-49F2-BF86-EF5CB3A4C9EE}"/>
              </a:ext>
            </a:extLst>
          </p:cNvPr>
          <p:cNvSpPr/>
          <p:nvPr/>
        </p:nvSpPr>
        <p:spPr>
          <a:xfrm>
            <a:off x="6407242" y="3735636"/>
            <a:ext cx="132705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Pay $50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5AA5D26-BB30-4122-B287-045AD4AEBDEB}"/>
              </a:ext>
            </a:extLst>
          </p:cNvPr>
          <p:cNvSpPr/>
          <p:nvPr/>
        </p:nvSpPr>
        <p:spPr>
          <a:xfrm>
            <a:off x="7734300" y="3559886"/>
            <a:ext cx="2408182" cy="74390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To Continue </a:t>
            </a:r>
          </a:p>
          <a:p>
            <a:pPr algn="ctr"/>
            <a:r>
              <a:rPr lang="en-US" dirty="0"/>
              <a:t>Semi Annual Inspections each Year</a:t>
            </a:r>
          </a:p>
        </p:txBody>
      </p:sp>
      <p:pic>
        <p:nvPicPr>
          <p:cNvPr id="26" name="Picture 25" descr="Image result for Continuous improvement Images">
            <a:extLst>
              <a:ext uri="{FF2B5EF4-FFF2-40B4-BE49-F238E27FC236}">
                <a16:creationId xmlns:a16="http://schemas.microsoft.com/office/drawing/2014/main" id="{F6352928-A2A0-4942-86EF-412D30B1C44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2574" y="4896996"/>
            <a:ext cx="2102458" cy="1359145"/>
          </a:xfrm>
          <a:prstGeom prst="rect">
            <a:avLst/>
          </a:prstGeom>
          <a:noFill/>
          <a:ln w="38100" cmpd="sng">
            <a:gradFill flip="none" rotWithShape="1">
              <a:gsLst>
                <a:gs pos="0">
                  <a:srgbClr val="0000FF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</p:pic>
    </p:spTree>
    <p:extLst>
      <p:ext uri="{BB962C8B-B14F-4D97-AF65-F5344CB8AC3E}">
        <p14:creationId xmlns:p14="http://schemas.microsoft.com/office/powerpoint/2010/main" val="536832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>
            <a:extLst>
              <a:ext uri="{FF2B5EF4-FFF2-40B4-BE49-F238E27FC236}">
                <a16:creationId xmlns:a16="http://schemas.microsoft.com/office/drawing/2014/main" id="{A9C3BDFB-B027-41AE-B132-537DEBF013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300" y="5804811"/>
            <a:ext cx="1736725" cy="8683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4">
            <a:extLst>
              <a:ext uri="{FF2B5EF4-FFF2-40B4-BE49-F238E27FC236}">
                <a16:creationId xmlns:a16="http://schemas.microsoft.com/office/drawing/2014/main" id="{788C9250-0B89-4828-8EF3-DEA1AB0EFC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9872" y="273534"/>
            <a:ext cx="5072256" cy="5878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4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4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4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4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4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CONTACT INFORMATION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Clyde R. Williams (GRI, LCAM, PMP)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Managing Broker / Kaizen Real Properties LLC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20562 NW 10th Avenue, Miami, FL 33169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Phone : (o) 9547349883; (c) 9546483187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Email :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clydewill245@gmail.com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https://kaizenrp.managebuilding.com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rgbClr val="1155CC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u="sng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https://KaizenRealHomes.com</a:t>
            </a:r>
            <a:endParaRPr lang="en-US" altLang="en-US" sz="1600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545FE09-AAF6-4C9B-A2AE-D61E579E57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01853" y="273534"/>
            <a:ext cx="1760111" cy="885765"/>
          </a:xfrm>
          <a:prstGeom prst="rect">
            <a:avLst/>
          </a:prstGeom>
        </p:spPr>
      </p:pic>
      <p:pic>
        <p:nvPicPr>
          <p:cNvPr id="3074" name="Picture 2" descr="Related image">
            <a:extLst>
              <a:ext uri="{FF2B5EF4-FFF2-40B4-BE49-F238E27FC236}">
                <a16:creationId xmlns:a16="http://schemas.microsoft.com/office/drawing/2014/main" id="{3041E3FB-194A-4352-AD14-9670DBBEB0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2886" y="1877886"/>
            <a:ext cx="2528040" cy="2248794"/>
          </a:xfrm>
          <a:prstGeom prst="rect">
            <a:avLst/>
          </a:prstGeom>
          <a:noFill/>
          <a:ln w="38100" cmpd="sng">
            <a:gradFill flip="none" rotWithShape="1">
              <a:gsLst>
                <a:gs pos="0">
                  <a:srgbClr val="0000FF"/>
                </a:gs>
                <a:gs pos="100000">
                  <a:srgbClr val="FFFFFF"/>
                </a:gs>
              </a:gsLst>
              <a:lin ang="0" scaled="1"/>
              <a:tileRect/>
            </a:gra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F55E1ABC-234E-4762-A1C2-10AEA853A1A1}"/>
              </a:ext>
            </a:extLst>
          </p:cNvPr>
          <p:cNvSpPr txBox="1">
            <a:spLocks/>
          </p:cNvSpPr>
          <p:nvPr/>
        </p:nvSpPr>
        <p:spPr>
          <a:xfrm>
            <a:off x="1448311" y="314257"/>
            <a:ext cx="9295378" cy="874622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b="1" dirty="0">
                <a:solidFill>
                  <a:schemeClr val="bg2"/>
                </a:solidFill>
              </a:rPr>
              <a:t>KAI</a:t>
            </a:r>
            <a:r>
              <a:rPr lang="en-US" b="1" dirty="0">
                <a:solidFill>
                  <a:schemeClr val="bg1"/>
                </a:solidFill>
              </a:rPr>
              <a:t>ZEN PROPERTY MANAGEMENT                        </a:t>
            </a:r>
            <a:br>
              <a:rPr lang="en-US" b="1" dirty="0">
                <a:solidFill>
                  <a:schemeClr val="bg1"/>
                </a:solidFill>
              </a:rPr>
            </a:b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F3B46110-A06C-48EF-9A98-90ADDD889A1E}"/>
              </a:ext>
            </a:extLst>
          </p:cNvPr>
          <p:cNvSpPr txBox="1">
            <a:spLocks/>
          </p:cNvSpPr>
          <p:nvPr/>
        </p:nvSpPr>
        <p:spPr>
          <a:xfrm>
            <a:off x="2566586" y="705934"/>
            <a:ext cx="7058827" cy="1226475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>
                <a:solidFill>
                  <a:srgbClr val="FF0000"/>
                </a:solidFill>
                <a:latin typeface="Algerian" panose="04020705040A02060702" pitchFamily="82" charset="0"/>
              </a:rPr>
              <a:t>DELIVERING PEACE OF MIND, AT AN AFFORDABLE PRICE</a:t>
            </a:r>
            <a:endParaRPr lang="en-US" dirty="0">
              <a:solidFill>
                <a:srgbClr val="FF0000"/>
              </a:solidFill>
              <a:latin typeface="Algerian" panose="04020705040A02060702" pitchFamily="82" charset="0"/>
            </a:endParaRPr>
          </a:p>
          <a:p>
            <a:pPr algn="ctr"/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816CDB5-D630-4866-8AAA-65B7002FCB3D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781" y="5836662"/>
            <a:ext cx="1048888" cy="854389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2" descr="Image result for pictures of a phone call">
            <a:extLst>
              <a:ext uri="{FF2B5EF4-FFF2-40B4-BE49-F238E27FC236}">
                <a16:creationId xmlns:a16="http://schemas.microsoft.com/office/drawing/2014/main" id="{67E99F55-6F03-496B-B75B-BCD2D43F8E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9781" y="4933086"/>
            <a:ext cx="1092897" cy="903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53542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399</TotalTime>
  <Words>515</Words>
  <Application>Microsoft Office PowerPoint</Application>
  <PresentationFormat>Widescreen</PresentationFormat>
  <Paragraphs>95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Algerian</vt:lpstr>
      <vt:lpstr>Arial</vt:lpstr>
      <vt:lpstr>Calibri</vt:lpstr>
      <vt:lpstr>Times New Roman</vt:lpstr>
      <vt:lpstr>Tw Cen MT</vt:lpstr>
      <vt:lpstr>Wingdings</vt:lpstr>
      <vt:lpstr>Wingdings 3</vt:lpstr>
      <vt:lpstr>Circuit</vt:lpstr>
      <vt:lpstr>KAIZEN PROPERTY MANAGEMENT                                  ONBOARDING A NEW PROPERTY</vt:lpstr>
      <vt:lpstr>PowerPoint Presentation</vt:lpstr>
      <vt:lpstr>HOME ASSESSMENT</vt:lpstr>
      <vt:lpstr>TENANT SCREENING</vt:lpstr>
      <vt:lpstr>EMERGENCY REVIEW CHECKLIST</vt:lpstr>
      <vt:lpstr>HOUSE RULES ADDENDUM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clyde williams</dc:creator>
  <cp:lastModifiedBy>clyde williams</cp:lastModifiedBy>
  <cp:revision>68</cp:revision>
  <cp:lastPrinted>2020-03-25T17:14:43Z</cp:lastPrinted>
  <dcterms:created xsi:type="dcterms:W3CDTF">2020-03-24T18:18:30Z</dcterms:created>
  <dcterms:modified xsi:type="dcterms:W3CDTF">2023-06-21T01:41:40Z</dcterms:modified>
</cp:coreProperties>
</file>