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sldIdLst>
    <p:sldId id="256" r:id="rId2"/>
    <p:sldId id="257" r:id="rId3"/>
    <p:sldId id="275" r:id="rId4"/>
    <p:sldId id="259" r:id="rId5"/>
    <p:sldId id="260" r:id="rId6"/>
    <p:sldId id="261" r:id="rId7"/>
    <p:sldId id="263" r:id="rId8"/>
    <p:sldId id="264" r:id="rId9"/>
    <p:sldId id="265" r:id="rId10"/>
    <p:sldId id="266" r:id="rId11"/>
    <p:sldId id="267" r:id="rId12"/>
    <p:sldId id="268" r:id="rId13"/>
    <p:sldId id="269" r:id="rId14"/>
    <p:sldId id="270" r:id="rId15"/>
    <p:sldId id="271" r:id="rId16"/>
    <p:sldId id="273" r:id="rId17"/>
    <p:sldId id="274"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21A959-3BA6-5146-9050-F164A28B636B}">
          <p14:sldIdLst>
            <p14:sldId id="256"/>
            <p14:sldId id="257"/>
            <p14:sldId id="275"/>
            <p14:sldId id="259"/>
            <p14:sldId id="260"/>
            <p14:sldId id="261"/>
            <p14:sldId id="263"/>
            <p14:sldId id="264"/>
            <p14:sldId id="265"/>
          </p14:sldIdLst>
        </p14:section>
        <p14:section name="Untitled Section" id="{450188AD-B599-6645-8FF5-8E9055867989}">
          <p14:sldIdLst>
            <p14:sldId id="266"/>
            <p14:sldId id="267"/>
            <p14:sldId id="268"/>
            <p14:sldId id="269"/>
            <p14:sldId id="270"/>
            <p14:sldId id="271"/>
            <p14:sldId id="273"/>
            <p14:sldId id="274"/>
            <p14:sldId id="2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7" autoAdjust="0"/>
    <p:restoredTop sz="94660"/>
  </p:normalViewPr>
  <p:slideViewPr>
    <p:cSldViewPr snapToGrid="0">
      <p:cViewPr varScale="1">
        <p:scale>
          <a:sx n="58" d="100"/>
          <a:sy n="58" d="100"/>
        </p:scale>
        <p:origin x="477" y="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616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112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2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754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168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412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159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91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472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788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6/20/2023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134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6/20/2023</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288342"/>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mailto:clydewill245@gmail.com" TargetMode="External"/><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hyperlink" Target="https://kaizenrp.managebuilding.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1ABC-234E-4762-A1C2-10AEA853A1A1}"/>
              </a:ext>
            </a:extLst>
          </p:cNvPr>
          <p:cNvSpPr>
            <a:spLocks noGrp="1"/>
          </p:cNvSpPr>
          <p:nvPr>
            <p:ph type="ctrTitle"/>
          </p:nvPr>
        </p:nvSpPr>
        <p:spPr>
          <a:xfrm>
            <a:off x="1448311" y="314256"/>
            <a:ext cx="9295378" cy="1885541"/>
          </a:xfrm>
        </p:spPr>
        <p:txBody>
          <a:bodyPr>
            <a:normAutofit/>
          </a:bodyPr>
          <a:lstStyle/>
          <a:p>
            <a:pPr algn="ctr"/>
            <a:r>
              <a:rPr lang="en-US" sz="3600" b="1" dirty="0">
                <a:solidFill>
                  <a:schemeClr val="accent1">
                    <a:lumMod val="60000"/>
                    <a:lumOff val="40000"/>
                  </a:schemeClr>
                </a:solidFill>
              </a:rPr>
              <a:t>KAI</a:t>
            </a:r>
            <a:r>
              <a:rPr lang="en-US" sz="3600" b="1" dirty="0">
                <a:solidFill>
                  <a:schemeClr val="bg1"/>
                </a:solidFill>
              </a:rPr>
              <a:t>ZEN PROPERTY MANAGEMENT                        </a:t>
            </a:r>
            <a:br>
              <a:rPr lang="en-US" sz="3600" b="1" dirty="0">
                <a:solidFill>
                  <a:schemeClr val="bg1"/>
                </a:solidFill>
              </a:rPr>
            </a:br>
            <a:r>
              <a:rPr lang="en-US" sz="3600" b="1" dirty="0">
                <a:solidFill>
                  <a:schemeClr val="bg1"/>
                </a:solidFill>
              </a:rPr>
              <a:t>presentation</a:t>
            </a:r>
            <a:br>
              <a:rPr lang="en-US" sz="3600" dirty="0"/>
            </a:br>
            <a:endParaRPr lang="en-US" sz="3600" dirty="0"/>
          </a:p>
        </p:txBody>
      </p:sp>
      <p:sp>
        <p:nvSpPr>
          <p:cNvPr id="3" name="Subtitle 2">
            <a:extLst>
              <a:ext uri="{FF2B5EF4-FFF2-40B4-BE49-F238E27FC236}">
                <a16:creationId xmlns:a16="http://schemas.microsoft.com/office/drawing/2014/main" id="{F3B46110-A06C-48EF-9A98-90ADDD889A1E}"/>
              </a:ext>
            </a:extLst>
          </p:cNvPr>
          <p:cNvSpPr>
            <a:spLocks noGrp="1"/>
          </p:cNvSpPr>
          <p:nvPr>
            <p:ph type="subTitle" idx="1"/>
          </p:nvPr>
        </p:nvSpPr>
        <p:spPr>
          <a:xfrm>
            <a:off x="2566587" y="4351583"/>
            <a:ext cx="7058827" cy="1226475"/>
          </a:xfrm>
        </p:spPr>
        <p:txBody>
          <a:bodyPr/>
          <a:lstStyle/>
          <a:p>
            <a:pPr algn="ctr"/>
            <a:r>
              <a:rPr lang="en-US" sz="2000" b="1" dirty="0">
                <a:solidFill>
                  <a:schemeClr val="accent5">
                    <a:lumMod val="75000"/>
                  </a:schemeClr>
                </a:solidFill>
                <a:latin typeface="Algerian" panose="04020705040A02060702" pitchFamily="82" charset="0"/>
              </a:rPr>
              <a:t>DELIVERING PEACE OF MIND, AT AN AFFORDABLE PRICE</a:t>
            </a:r>
            <a:endParaRPr lang="en-US" sz="2000" dirty="0">
              <a:solidFill>
                <a:schemeClr val="accent5">
                  <a:lumMod val="75000"/>
                </a:schemeClr>
              </a:solidFill>
              <a:latin typeface="Algerian" panose="04020705040A02060702" pitchFamily="82" charset="0"/>
            </a:endParaRPr>
          </a:p>
          <a:p>
            <a:pPr algn="ctr"/>
            <a:endParaRPr lang="en-US" dirty="0">
              <a:solidFill>
                <a:schemeClr val="accent5">
                  <a:lumMod val="75000"/>
                </a:schemeClr>
              </a:solidFill>
            </a:endParaRPr>
          </a:p>
          <a:p>
            <a:pPr algn="ctr"/>
            <a:endParaRPr lang="en-US" dirty="0"/>
          </a:p>
        </p:txBody>
      </p:sp>
      <p:pic>
        <p:nvPicPr>
          <p:cNvPr id="4" name="Picture 3">
            <a:extLst>
              <a:ext uri="{FF2B5EF4-FFF2-40B4-BE49-F238E27FC236}">
                <a16:creationId xmlns:a16="http://schemas.microsoft.com/office/drawing/2014/main" id="{EA10E028-8A48-4090-8A56-33057FCF6F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139" y="1844944"/>
            <a:ext cx="5495481" cy="2099631"/>
          </a:xfrm>
          <a:prstGeom prst="rect">
            <a:avLst/>
          </a:prstGeom>
          <a:noFill/>
          <a:ln>
            <a:noFill/>
          </a:ln>
        </p:spPr>
      </p:pic>
      <p:pic>
        <p:nvPicPr>
          <p:cNvPr id="5" name="Picture 4">
            <a:extLst>
              <a:ext uri="{FF2B5EF4-FFF2-40B4-BE49-F238E27FC236}">
                <a16:creationId xmlns:a16="http://schemas.microsoft.com/office/drawing/2014/main" id="{A816CDB5-D630-4866-8AAA-65B7002FCB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98" y="5150863"/>
            <a:ext cx="1048888" cy="854389"/>
          </a:xfrm>
          <a:prstGeom prst="rect">
            <a:avLst/>
          </a:prstGeom>
          <a:noFill/>
          <a:ln>
            <a:noFill/>
          </a:ln>
        </p:spPr>
      </p:pic>
      <p:pic>
        <p:nvPicPr>
          <p:cNvPr id="6" name="Picture 5">
            <a:extLst>
              <a:ext uri="{FF2B5EF4-FFF2-40B4-BE49-F238E27FC236}">
                <a16:creationId xmlns:a16="http://schemas.microsoft.com/office/drawing/2014/main" id="{7DD18096-42A7-4CA5-BC03-7512319E77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98644" y="4964820"/>
            <a:ext cx="1616258" cy="959148"/>
          </a:xfrm>
          <a:prstGeom prst="rect">
            <a:avLst/>
          </a:prstGeom>
          <a:noFill/>
          <a:ln>
            <a:noFill/>
          </a:ln>
        </p:spPr>
      </p:pic>
    </p:spTree>
    <p:extLst>
      <p:ext uri="{BB962C8B-B14F-4D97-AF65-F5344CB8AC3E}">
        <p14:creationId xmlns:p14="http://schemas.microsoft.com/office/powerpoint/2010/main" val="340935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CEA6-518E-4488-B5B7-B39411549BF0}"/>
              </a:ext>
            </a:extLst>
          </p:cNvPr>
          <p:cNvSpPr>
            <a:spLocks noGrp="1"/>
          </p:cNvSpPr>
          <p:nvPr>
            <p:ph type="title"/>
          </p:nvPr>
        </p:nvSpPr>
        <p:spPr>
          <a:xfrm>
            <a:off x="1828800" y="248787"/>
            <a:ext cx="8534400" cy="593386"/>
          </a:xfrm>
        </p:spPr>
        <p:txBody>
          <a:bodyPr>
            <a:normAutofit fontScale="90000"/>
          </a:bodyPr>
          <a:lstStyle/>
          <a:p>
            <a:pPr algn="ctr"/>
            <a:r>
              <a:rPr lang="en-US" dirty="0"/>
              <a:t> </a:t>
            </a:r>
            <a:br>
              <a:rPr lang="en-US" dirty="0"/>
            </a:br>
            <a:r>
              <a:rPr lang="en-US" b="1" dirty="0">
                <a:solidFill>
                  <a:schemeClr val="accent5">
                    <a:lumMod val="75000"/>
                  </a:schemeClr>
                </a:solidFill>
                <a:latin typeface="Times New Roman" panose="02020603050405020304" pitchFamily="18" charset="0"/>
                <a:cs typeface="Times New Roman" panose="02020603050405020304" pitchFamily="18" charset="0"/>
              </a:rPr>
              <a:t>THE KAIZEN ADVANTAGE</a:t>
            </a:r>
            <a:br>
              <a:rPr lang="en-US" dirty="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0110919"/>
              </p:ext>
            </p:extLst>
          </p:nvPr>
        </p:nvGraphicFramePr>
        <p:xfrm>
          <a:off x="523684" y="1492717"/>
          <a:ext cx="7855248" cy="3383312"/>
        </p:xfrm>
        <a:graphic>
          <a:graphicData uri="http://schemas.openxmlformats.org/drawingml/2006/table">
            <a:tbl>
              <a:tblPr firstRow="1" bandRow="1">
                <a:tableStyleId>{5C22544A-7EE6-4342-B048-85BDC9FD1C3A}</a:tableStyleId>
              </a:tblPr>
              <a:tblGrid>
                <a:gridCol w="3232378">
                  <a:extLst>
                    <a:ext uri="{9D8B030D-6E8A-4147-A177-3AD203B41FA5}">
                      <a16:colId xmlns:a16="http://schemas.microsoft.com/office/drawing/2014/main" val="20000"/>
                    </a:ext>
                  </a:extLst>
                </a:gridCol>
                <a:gridCol w="2296872">
                  <a:extLst>
                    <a:ext uri="{9D8B030D-6E8A-4147-A177-3AD203B41FA5}">
                      <a16:colId xmlns:a16="http://schemas.microsoft.com/office/drawing/2014/main" val="20001"/>
                    </a:ext>
                  </a:extLst>
                </a:gridCol>
                <a:gridCol w="2325998">
                  <a:extLst>
                    <a:ext uri="{9D8B030D-6E8A-4147-A177-3AD203B41FA5}">
                      <a16:colId xmlns:a16="http://schemas.microsoft.com/office/drawing/2014/main" val="20002"/>
                    </a:ext>
                  </a:extLst>
                </a:gridCol>
              </a:tblGrid>
              <a:tr h="322883">
                <a:tc>
                  <a:txBody>
                    <a:bodyPr/>
                    <a:lstStyle/>
                    <a:p>
                      <a:endParaRPr lang="en-US" dirty="0"/>
                    </a:p>
                  </a:txBody>
                  <a:tcPr>
                    <a:solidFill>
                      <a:schemeClr val="accent1">
                        <a:lumMod val="40000"/>
                        <a:lumOff val="60000"/>
                      </a:schemeClr>
                    </a:solidFill>
                  </a:tcPr>
                </a:tc>
                <a:tc>
                  <a:txBody>
                    <a:bodyPr/>
                    <a:lstStyle/>
                    <a:p>
                      <a:pPr algn="ctr"/>
                      <a:r>
                        <a:rPr lang="en-US" dirty="0">
                          <a:solidFill>
                            <a:srgbClr val="3366FF"/>
                          </a:solidFill>
                        </a:rPr>
                        <a:t>Kai</a:t>
                      </a:r>
                      <a:r>
                        <a:rPr lang="en-US" dirty="0">
                          <a:solidFill>
                            <a:schemeClr val="bg1"/>
                          </a:solidFill>
                        </a:rPr>
                        <a:t>zen</a:t>
                      </a:r>
                    </a:p>
                  </a:txBody>
                  <a:tcPr>
                    <a:solidFill>
                      <a:schemeClr val="accent1">
                        <a:lumMod val="40000"/>
                        <a:lumOff val="60000"/>
                      </a:schemeClr>
                    </a:solidFill>
                  </a:tcPr>
                </a:tc>
                <a:tc>
                  <a:txBody>
                    <a:bodyPr/>
                    <a:lstStyle/>
                    <a:p>
                      <a:pPr algn="ctr"/>
                      <a:r>
                        <a:rPr lang="en-US" dirty="0"/>
                        <a:t>Others</a:t>
                      </a:r>
                    </a:p>
                  </a:txBody>
                  <a:tcPr>
                    <a:solidFill>
                      <a:schemeClr val="accent1">
                        <a:lumMod val="40000"/>
                        <a:lumOff val="60000"/>
                      </a:schemeClr>
                    </a:solidFill>
                  </a:tcPr>
                </a:tc>
                <a:extLst>
                  <a:ext uri="{0D108BD9-81ED-4DB2-BD59-A6C34878D82A}">
                    <a16:rowId xmlns:a16="http://schemas.microsoft.com/office/drawing/2014/main" val="10000"/>
                  </a:ext>
                </a:extLst>
              </a:tr>
              <a:tr h="322883">
                <a:tc>
                  <a:txBody>
                    <a:bodyPr/>
                    <a:lstStyle/>
                    <a:p>
                      <a:r>
                        <a:rPr lang="en-US" dirty="0"/>
                        <a:t>Management Fee</a:t>
                      </a:r>
                    </a:p>
                  </a:txBody>
                  <a:tcPr/>
                </a:tc>
                <a:tc>
                  <a:txBody>
                    <a:bodyPr/>
                    <a:lstStyle/>
                    <a:p>
                      <a:pPr algn="ctr" fontAlgn="b"/>
                      <a:r>
                        <a:rPr lang="en-US" sz="1800" b="1" i="0" u="none" strike="noStrike" dirty="0">
                          <a:solidFill>
                            <a:srgbClr val="3366FF"/>
                          </a:solidFill>
                          <a:effectLst/>
                          <a:latin typeface="+mn-lt"/>
                        </a:rPr>
                        <a:t>Start at </a:t>
                      </a:r>
                      <a:r>
                        <a:rPr lang="mr-IN" sz="1800" b="1" i="0" u="none" strike="noStrike" dirty="0">
                          <a:solidFill>
                            <a:srgbClr val="3366FF"/>
                          </a:solidFill>
                          <a:effectLst/>
                          <a:latin typeface="+mn-lt"/>
                        </a:rPr>
                        <a:t>6%</a:t>
                      </a:r>
                      <a:r>
                        <a:rPr lang="en-US" sz="1800" b="1" i="0" u="none" strike="noStrike" dirty="0">
                          <a:solidFill>
                            <a:srgbClr val="3366FF"/>
                          </a:solidFill>
                          <a:effectLst/>
                          <a:latin typeface="+mn-lt"/>
                        </a:rPr>
                        <a:t> or less</a:t>
                      </a:r>
                      <a:endParaRPr lang="mr-IN" sz="1800" b="1" i="0" u="none" strike="noStrike" dirty="0">
                        <a:solidFill>
                          <a:srgbClr val="3366FF"/>
                        </a:solidFill>
                        <a:effectLst/>
                        <a:latin typeface="+mn-lt"/>
                      </a:endParaRPr>
                    </a:p>
                  </a:txBody>
                  <a:tcPr marL="12700" marR="12700" marT="12700" marB="0" anchor="b"/>
                </a:tc>
                <a:tc>
                  <a:txBody>
                    <a:bodyPr/>
                    <a:lstStyle/>
                    <a:p>
                      <a:pPr algn="ctr" fontAlgn="b"/>
                      <a:r>
                        <a:rPr lang="en-US" sz="1800" b="0" i="0" u="none" strike="noStrike" dirty="0">
                          <a:solidFill>
                            <a:srgbClr val="000000"/>
                          </a:solidFill>
                          <a:effectLst/>
                          <a:latin typeface="+mn-lt"/>
                        </a:rPr>
                        <a:t>7</a:t>
                      </a:r>
                      <a:r>
                        <a:rPr lang="mr-IN" sz="1800" b="0" i="0" u="none" strike="noStrike" dirty="0">
                          <a:solidFill>
                            <a:srgbClr val="000000"/>
                          </a:solidFill>
                          <a:effectLst/>
                          <a:latin typeface="+mn-lt"/>
                        </a:rPr>
                        <a:t>% </a:t>
                      </a:r>
                      <a:r>
                        <a:rPr lang="en-US" sz="1800" b="0" i="0" u="none" strike="noStrike" dirty="0">
                          <a:solidFill>
                            <a:srgbClr val="000000"/>
                          </a:solidFill>
                          <a:effectLst/>
                          <a:latin typeface="+mn-lt"/>
                        </a:rPr>
                        <a:t>-</a:t>
                      </a:r>
                      <a:r>
                        <a:rPr lang="mr-IN" sz="1800" b="0" i="0" u="none" strike="noStrike" dirty="0">
                          <a:solidFill>
                            <a:srgbClr val="000000"/>
                          </a:solidFill>
                          <a:effectLst/>
                          <a:latin typeface="+mn-lt"/>
                        </a:rPr>
                        <a:t> 10%</a:t>
                      </a:r>
                    </a:p>
                  </a:txBody>
                  <a:tcPr marL="12700" marR="12700" marT="12700" marB="0" anchor="b"/>
                </a:tc>
                <a:extLst>
                  <a:ext uri="{0D108BD9-81ED-4DB2-BD59-A6C34878D82A}">
                    <a16:rowId xmlns:a16="http://schemas.microsoft.com/office/drawing/2014/main" val="10001"/>
                  </a:ext>
                </a:extLst>
              </a:tr>
              <a:tr h="322883">
                <a:tc>
                  <a:txBody>
                    <a:bodyPr/>
                    <a:lstStyle/>
                    <a:p>
                      <a:pPr algn="l" fontAlgn="b"/>
                      <a:r>
                        <a:rPr lang="en-US" sz="1800" b="0" i="0" u="none" strike="noStrike" dirty="0">
                          <a:solidFill>
                            <a:srgbClr val="000000"/>
                          </a:solidFill>
                          <a:effectLst/>
                          <a:latin typeface="+mn-lt"/>
                        </a:rPr>
                        <a:t>Lease Renewals **</a:t>
                      </a:r>
                    </a:p>
                  </a:txBody>
                  <a:tcPr marT="12700" marB="0" anchor="b"/>
                </a:tc>
                <a:tc>
                  <a:txBody>
                    <a:bodyPr/>
                    <a:lstStyle/>
                    <a:p>
                      <a:pPr algn="ctr" fontAlgn="b"/>
                      <a:r>
                        <a:rPr lang="en-US" sz="1800" b="1" i="0" u="none" strike="noStrike" dirty="0">
                          <a:solidFill>
                            <a:srgbClr val="3366FF"/>
                          </a:solidFill>
                          <a:effectLst/>
                          <a:latin typeface="+mn-lt"/>
                        </a:rPr>
                        <a:t>0</a:t>
                      </a:r>
                      <a:r>
                        <a:rPr lang="mr-IN" sz="1800" b="1" i="0" u="none" strike="noStrike" dirty="0">
                          <a:solidFill>
                            <a:srgbClr val="3366FF"/>
                          </a:solidFill>
                          <a:effectLst/>
                          <a:latin typeface="+mn-lt"/>
                        </a:rPr>
                        <a:t>%</a:t>
                      </a:r>
                    </a:p>
                  </a:txBody>
                  <a:tcPr marL="12700" marR="12700" marT="12700" marB="0" anchor="b"/>
                </a:tc>
                <a:tc>
                  <a:txBody>
                    <a:bodyPr/>
                    <a:lstStyle/>
                    <a:p>
                      <a:pPr algn="ctr" fontAlgn="b"/>
                      <a:r>
                        <a:rPr lang="mr-IN" sz="1800" b="0" i="0" u="none" strike="noStrike" dirty="0">
                          <a:solidFill>
                            <a:srgbClr val="000000"/>
                          </a:solidFill>
                          <a:effectLst/>
                          <a:latin typeface="+mn-lt"/>
                        </a:rPr>
                        <a:t>10% </a:t>
                      </a:r>
                      <a:r>
                        <a:rPr lang="en-US" sz="1800" b="0" i="0" u="none" strike="noStrike" dirty="0">
                          <a:solidFill>
                            <a:srgbClr val="000000"/>
                          </a:solidFill>
                          <a:effectLst/>
                          <a:latin typeface="+mn-lt"/>
                        </a:rPr>
                        <a:t>-</a:t>
                      </a:r>
                      <a:r>
                        <a:rPr lang="mr-IN" sz="1800" b="0" i="0" u="none" strike="noStrike" dirty="0">
                          <a:solidFill>
                            <a:srgbClr val="000000"/>
                          </a:solidFill>
                          <a:effectLst/>
                          <a:latin typeface="+mn-lt"/>
                        </a:rPr>
                        <a:t> 50%</a:t>
                      </a:r>
                    </a:p>
                  </a:txBody>
                  <a:tcPr marL="12700" marR="12700" marT="12700" marB="0" anchor="b"/>
                </a:tc>
                <a:extLst>
                  <a:ext uri="{0D108BD9-81ED-4DB2-BD59-A6C34878D82A}">
                    <a16:rowId xmlns:a16="http://schemas.microsoft.com/office/drawing/2014/main" val="10002"/>
                  </a:ext>
                </a:extLst>
              </a:tr>
              <a:tr h="322883">
                <a:tc>
                  <a:txBody>
                    <a:bodyPr/>
                    <a:lstStyle/>
                    <a:p>
                      <a:pPr algn="l" fontAlgn="b"/>
                      <a:r>
                        <a:rPr lang="en-US" sz="1800" b="0" i="0" u="none" strike="noStrike" dirty="0">
                          <a:solidFill>
                            <a:srgbClr val="000000"/>
                          </a:solidFill>
                          <a:effectLst/>
                          <a:latin typeface="+mn-lt"/>
                        </a:rPr>
                        <a:t>Set-up Fees</a:t>
                      </a:r>
                    </a:p>
                  </a:txBody>
                  <a:tcPr marT="12700" marB="0" anchor="b"/>
                </a:tc>
                <a:tc>
                  <a:txBody>
                    <a:bodyPr/>
                    <a:lstStyle/>
                    <a:p>
                      <a:pPr algn="ctr" fontAlgn="b"/>
                      <a:r>
                        <a:rPr lang="en-US" sz="1800" b="1" i="0" u="none" strike="noStrike" dirty="0">
                          <a:solidFill>
                            <a:srgbClr val="3366FF"/>
                          </a:solidFill>
                          <a:effectLst/>
                          <a:latin typeface="+mn-lt"/>
                        </a:rPr>
                        <a:t>$0.00 </a:t>
                      </a:r>
                    </a:p>
                  </a:txBody>
                  <a:tcPr marL="12700" marR="12700" marT="12700" marB="0" anchor="b"/>
                </a:tc>
                <a:tc>
                  <a:txBody>
                    <a:bodyPr/>
                    <a:lstStyle/>
                    <a:p>
                      <a:pPr algn="ctr" fontAlgn="b"/>
                      <a:r>
                        <a:rPr lang="en-US" sz="1800" b="0" i="0" u="none" strike="noStrike" dirty="0">
                          <a:solidFill>
                            <a:srgbClr val="000000"/>
                          </a:solidFill>
                          <a:effectLst/>
                          <a:latin typeface="+mn-lt"/>
                        </a:rPr>
                        <a:t>$75 </a:t>
                      </a:r>
                      <a:r>
                        <a:rPr lang="en-US" sz="1800" b="0" i="0" u="none" strike="noStrike" baseline="0" dirty="0">
                          <a:solidFill>
                            <a:srgbClr val="000000"/>
                          </a:solidFill>
                          <a:effectLst/>
                          <a:latin typeface="+mn-lt"/>
                        </a:rPr>
                        <a:t>- </a:t>
                      </a:r>
                      <a:r>
                        <a:rPr lang="en-US" sz="1800" b="0" i="0" u="none" strike="noStrike" dirty="0">
                          <a:solidFill>
                            <a:srgbClr val="000000"/>
                          </a:solidFill>
                          <a:effectLst/>
                          <a:latin typeface="+mn-lt"/>
                        </a:rPr>
                        <a:t>$300/unit</a:t>
                      </a:r>
                    </a:p>
                  </a:txBody>
                  <a:tcPr marL="12700" marR="12700" marT="12700" marB="0" anchor="b"/>
                </a:tc>
                <a:extLst>
                  <a:ext uri="{0D108BD9-81ED-4DB2-BD59-A6C34878D82A}">
                    <a16:rowId xmlns:a16="http://schemas.microsoft.com/office/drawing/2014/main" val="10003"/>
                  </a:ext>
                </a:extLst>
              </a:tr>
              <a:tr h="322883">
                <a:tc>
                  <a:txBody>
                    <a:bodyPr/>
                    <a:lstStyle/>
                    <a:p>
                      <a:pPr algn="l" fontAlgn="b"/>
                      <a:r>
                        <a:rPr lang="en-US" sz="1800" b="0" i="0" u="none" strike="noStrike" dirty="0">
                          <a:solidFill>
                            <a:srgbClr val="000000"/>
                          </a:solidFill>
                          <a:effectLst/>
                          <a:latin typeface="+mn-lt"/>
                        </a:rPr>
                        <a:t>Site Visit Cost</a:t>
                      </a:r>
                    </a:p>
                  </a:txBody>
                  <a:tcPr marT="12700" marB="0" anchor="b"/>
                </a:tc>
                <a:tc>
                  <a:txBody>
                    <a:bodyPr/>
                    <a:lstStyle/>
                    <a:p>
                      <a:pPr algn="ctr" fontAlgn="b"/>
                      <a:r>
                        <a:rPr lang="en-US" sz="1800" b="1" i="0" u="none" strike="noStrike" dirty="0">
                          <a:solidFill>
                            <a:srgbClr val="3366FF"/>
                          </a:solidFill>
                          <a:effectLst/>
                          <a:latin typeface="+mn-lt"/>
                        </a:rPr>
                        <a:t>$0.00 </a:t>
                      </a:r>
                    </a:p>
                  </a:txBody>
                  <a:tcPr marL="12700" marR="12700" marT="12700" marB="0" anchor="b"/>
                </a:tc>
                <a:tc>
                  <a:txBody>
                    <a:bodyPr/>
                    <a:lstStyle/>
                    <a:p>
                      <a:pPr algn="ctr" fontAlgn="b"/>
                      <a:r>
                        <a:rPr lang="en-US" sz="1800" b="0" i="0" u="none" strike="noStrike" dirty="0">
                          <a:solidFill>
                            <a:srgbClr val="000000"/>
                          </a:solidFill>
                          <a:effectLst/>
                          <a:latin typeface="+mn-lt"/>
                        </a:rPr>
                        <a:t>$50 - $100/unit</a:t>
                      </a:r>
                    </a:p>
                  </a:txBody>
                  <a:tcPr marL="12700" marR="12700" marT="12700" marB="0" anchor="b"/>
                </a:tc>
                <a:extLst>
                  <a:ext uri="{0D108BD9-81ED-4DB2-BD59-A6C34878D82A}">
                    <a16:rowId xmlns:a16="http://schemas.microsoft.com/office/drawing/2014/main" val="10004"/>
                  </a:ext>
                </a:extLst>
              </a:tr>
              <a:tr h="322883">
                <a:tc>
                  <a:txBody>
                    <a:bodyPr/>
                    <a:lstStyle/>
                    <a:p>
                      <a:pPr algn="l" fontAlgn="b"/>
                      <a:r>
                        <a:rPr lang="en-US" sz="1800" b="0" i="0" u="none" strike="noStrike" dirty="0">
                          <a:solidFill>
                            <a:srgbClr val="000000"/>
                          </a:solidFill>
                          <a:effectLst/>
                          <a:latin typeface="+mn-lt"/>
                        </a:rPr>
                        <a:t>Cancellation Fee</a:t>
                      </a:r>
                    </a:p>
                  </a:txBody>
                  <a:tcPr marT="12700" marB="0" anchor="b"/>
                </a:tc>
                <a:tc>
                  <a:txBody>
                    <a:bodyPr/>
                    <a:lstStyle/>
                    <a:p>
                      <a:pPr algn="ctr" fontAlgn="b"/>
                      <a:r>
                        <a:rPr lang="en-US" sz="1800" b="1" i="0" u="none" strike="noStrike" dirty="0">
                          <a:solidFill>
                            <a:srgbClr val="3366FF"/>
                          </a:solidFill>
                          <a:effectLst/>
                          <a:latin typeface="+mn-lt"/>
                        </a:rPr>
                        <a:t>$0.00 </a:t>
                      </a:r>
                    </a:p>
                  </a:txBody>
                  <a:tcPr marL="12700" marR="12700" marT="12700" marB="0" anchor="b"/>
                </a:tc>
                <a:tc>
                  <a:txBody>
                    <a:bodyPr/>
                    <a:lstStyle/>
                    <a:p>
                      <a:pPr algn="ctr" fontAlgn="b"/>
                      <a:r>
                        <a:rPr lang="en-US" sz="1800" b="0" i="0" u="none" strike="noStrike" dirty="0">
                          <a:solidFill>
                            <a:srgbClr val="000000"/>
                          </a:solidFill>
                          <a:effectLst/>
                          <a:latin typeface="+mn-lt"/>
                        </a:rPr>
                        <a:t>Up to $400/unit</a:t>
                      </a:r>
                    </a:p>
                  </a:txBody>
                  <a:tcPr marL="12700" marR="12700" marT="12700" marB="0" anchor="b"/>
                </a:tc>
                <a:extLst>
                  <a:ext uri="{0D108BD9-81ED-4DB2-BD59-A6C34878D82A}">
                    <a16:rowId xmlns:a16="http://schemas.microsoft.com/office/drawing/2014/main" val="10005"/>
                  </a:ext>
                </a:extLst>
              </a:tr>
              <a:tr h="322883">
                <a:tc>
                  <a:txBody>
                    <a:bodyPr/>
                    <a:lstStyle/>
                    <a:p>
                      <a:pPr algn="l" fontAlgn="b"/>
                      <a:r>
                        <a:rPr lang="en-US" sz="1800" b="0" i="0" u="none" strike="noStrike" dirty="0">
                          <a:solidFill>
                            <a:srgbClr val="000000"/>
                          </a:solidFill>
                          <a:effectLst/>
                          <a:latin typeface="+mn-lt"/>
                        </a:rPr>
                        <a:t>Contract Commitment</a:t>
                      </a:r>
                    </a:p>
                  </a:txBody>
                  <a:tcPr marT="12700" marB="0" anchor="b"/>
                </a:tc>
                <a:tc>
                  <a:txBody>
                    <a:bodyPr/>
                    <a:lstStyle/>
                    <a:p>
                      <a:pPr algn="ctr" fontAlgn="b"/>
                      <a:r>
                        <a:rPr lang="en-US" sz="1800" b="1" i="0" u="none" strike="noStrike">
                          <a:solidFill>
                            <a:srgbClr val="3366FF"/>
                          </a:solidFill>
                          <a:effectLst/>
                          <a:latin typeface="+mn-lt"/>
                        </a:rPr>
                        <a:t>Cancel Anytime</a:t>
                      </a:r>
                    </a:p>
                  </a:txBody>
                  <a:tcPr marL="12700" marR="12700" marT="12700" marB="0" anchor="b"/>
                </a:tc>
                <a:tc>
                  <a:txBody>
                    <a:bodyPr/>
                    <a:lstStyle/>
                    <a:p>
                      <a:pPr algn="ctr" fontAlgn="b"/>
                      <a:r>
                        <a:rPr lang="en-US" sz="1800" b="0" i="0" u="none" strike="noStrike">
                          <a:solidFill>
                            <a:srgbClr val="000000"/>
                          </a:solidFill>
                          <a:effectLst/>
                          <a:latin typeface="+mn-lt"/>
                        </a:rPr>
                        <a:t>Bound to Contract</a:t>
                      </a:r>
                    </a:p>
                  </a:txBody>
                  <a:tcPr marL="12700" marR="12700" marT="12700" marB="0" anchor="b"/>
                </a:tc>
                <a:extLst>
                  <a:ext uri="{0D108BD9-81ED-4DB2-BD59-A6C34878D82A}">
                    <a16:rowId xmlns:a16="http://schemas.microsoft.com/office/drawing/2014/main" val="10006"/>
                  </a:ext>
                </a:extLst>
              </a:tr>
              <a:tr h="322883">
                <a:tc>
                  <a:txBody>
                    <a:bodyPr/>
                    <a:lstStyle/>
                    <a:p>
                      <a:pPr algn="l" fontAlgn="b"/>
                      <a:r>
                        <a:rPr lang="en-US" sz="1800" b="0" i="0" u="none" strike="noStrike" dirty="0">
                          <a:solidFill>
                            <a:srgbClr val="000000"/>
                          </a:solidFill>
                          <a:effectLst/>
                          <a:latin typeface="+mn-lt"/>
                        </a:rPr>
                        <a:t>Inspections</a:t>
                      </a:r>
                    </a:p>
                  </a:txBody>
                  <a:tcPr marT="12700" marB="0" anchor="b"/>
                </a:tc>
                <a:tc>
                  <a:txBody>
                    <a:bodyPr/>
                    <a:lstStyle/>
                    <a:p>
                      <a:pPr algn="ctr" fontAlgn="b"/>
                      <a:r>
                        <a:rPr lang="en-US" sz="1800" b="1" i="0" u="none" strike="noStrike" dirty="0">
                          <a:solidFill>
                            <a:srgbClr val="3366FF"/>
                          </a:solidFill>
                          <a:effectLst/>
                          <a:latin typeface="+mn-lt"/>
                        </a:rPr>
                        <a:t>1 - 2 per year</a:t>
                      </a:r>
                    </a:p>
                  </a:txBody>
                  <a:tcPr marL="12700" marR="12700" marT="12700" marB="0" anchor="b"/>
                </a:tc>
                <a:tc>
                  <a:txBody>
                    <a:bodyPr/>
                    <a:lstStyle/>
                    <a:p>
                      <a:pPr algn="ctr" fontAlgn="b"/>
                      <a:r>
                        <a:rPr lang="en-US" sz="1800" b="0" i="0" u="none" strike="noStrike" dirty="0">
                          <a:solidFill>
                            <a:srgbClr val="000000"/>
                          </a:solidFill>
                          <a:effectLst/>
                          <a:latin typeface="+mn-lt"/>
                        </a:rPr>
                        <a:t>0 - 1 per year</a:t>
                      </a:r>
                    </a:p>
                  </a:txBody>
                  <a:tcPr marL="12700" marR="12700" marT="12700" marB="0" anchor="b"/>
                </a:tc>
                <a:extLst>
                  <a:ext uri="{0D108BD9-81ED-4DB2-BD59-A6C34878D82A}">
                    <a16:rowId xmlns:a16="http://schemas.microsoft.com/office/drawing/2014/main" val="10007"/>
                  </a:ext>
                </a:extLst>
              </a:tr>
              <a:tr h="391611">
                <a:tc>
                  <a:txBody>
                    <a:bodyPr/>
                    <a:lstStyle/>
                    <a:p>
                      <a:pPr algn="l" fontAlgn="b"/>
                      <a:r>
                        <a:rPr lang="en-US" sz="1800" b="0" i="0" u="none" strike="noStrike" dirty="0">
                          <a:solidFill>
                            <a:srgbClr val="000000"/>
                          </a:solidFill>
                          <a:effectLst/>
                          <a:latin typeface="+mn-lt"/>
                        </a:rPr>
                        <a:t>L/Lord Listings</a:t>
                      </a:r>
                    </a:p>
                  </a:txBody>
                  <a:tcPr marT="12700" marB="0" anchor="b"/>
                </a:tc>
                <a:tc>
                  <a:txBody>
                    <a:bodyPr/>
                    <a:lstStyle/>
                    <a:p>
                      <a:pPr algn="ctr" fontAlgn="b"/>
                      <a:r>
                        <a:rPr lang="mr-IN" sz="1800" b="1" i="0" u="none" strike="noStrike" dirty="0">
                          <a:solidFill>
                            <a:srgbClr val="3366FF"/>
                          </a:solidFill>
                          <a:effectLst/>
                          <a:latin typeface="+mn-lt"/>
                        </a:rPr>
                        <a:t>3</a:t>
                      </a:r>
                      <a:r>
                        <a:rPr lang="en-US" sz="1800" b="1" i="0" u="none" strike="noStrike" dirty="0">
                          <a:solidFill>
                            <a:srgbClr val="3366FF"/>
                          </a:solidFill>
                          <a:effectLst/>
                          <a:latin typeface="+mn-lt"/>
                        </a:rPr>
                        <a:t>.0</a:t>
                      </a:r>
                      <a:r>
                        <a:rPr lang="mr-IN" sz="1800" b="1" i="0" u="none" strike="noStrike" dirty="0">
                          <a:solidFill>
                            <a:srgbClr val="3366FF"/>
                          </a:solidFill>
                          <a:effectLst/>
                          <a:latin typeface="+mn-lt"/>
                        </a:rPr>
                        <a:t>% </a:t>
                      </a:r>
                      <a:r>
                        <a:rPr lang="en-US" sz="1800" b="1" i="0" u="none" strike="noStrike" dirty="0">
                          <a:solidFill>
                            <a:srgbClr val="3366FF"/>
                          </a:solidFill>
                          <a:effectLst/>
                          <a:latin typeface="+mn-lt"/>
                        </a:rPr>
                        <a:t>-</a:t>
                      </a:r>
                      <a:r>
                        <a:rPr lang="mr-IN" sz="1800" b="1" i="0" u="none" strike="noStrike" dirty="0">
                          <a:solidFill>
                            <a:srgbClr val="3366FF"/>
                          </a:solidFill>
                          <a:effectLst/>
                          <a:latin typeface="+mn-lt"/>
                        </a:rPr>
                        <a:t> </a:t>
                      </a:r>
                      <a:r>
                        <a:rPr lang="en-US" sz="1800" b="1" i="0" u="none" strike="noStrike" dirty="0">
                          <a:solidFill>
                            <a:srgbClr val="3366FF"/>
                          </a:solidFill>
                          <a:effectLst/>
                          <a:latin typeface="+mn-lt"/>
                        </a:rPr>
                        <a:t>4.0</a:t>
                      </a:r>
                      <a:r>
                        <a:rPr lang="mr-IN" sz="1800" b="1" i="0" u="none" strike="noStrike" dirty="0">
                          <a:solidFill>
                            <a:srgbClr val="3366FF"/>
                          </a:solidFill>
                          <a:effectLst/>
                          <a:latin typeface="+mn-lt"/>
                        </a:rPr>
                        <a:t>%</a:t>
                      </a:r>
                    </a:p>
                  </a:txBody>
                  <a:tcPr marL="12700" marR="12700" marT="12700" marB="0" anchor="b"/>
                </a:tc>
                <a:tc>
                  <a:txBody>
                    <a:bodyPr/>
                    <a:lstStyle/>
                    <a:p>
                      <a:pPr algn="ctr" fontAlgn="b"/>
                      <a:r>
                        <a:rPr lang="en-US" sz="1800" b="0" i="0" u="none" strike="noStrike" dirty="0">
                          <a:solidFill>
                            <a:srgbClr val="000000"/>
                          </a:solidFill>
                          <a:effectLst/>
                          <a:latin typeface="+mn-lt"/>
                        </a:rPr>
                        <a:t>5% - 6</a:t>
                      </a:r>
                      <a:r>
                        <a:rPr lang="mr-IN" sz="1800" b="0" i="0" u="none" strike="noStrike" dirty="0">
                          <a:solidFill>
                            <a:srgbClr val="000000"/>
                          </a:solidFill>
                          <a:effectLst/>
                          <a:latin typeface="+mn-lt"/>
                        </a:rPr>
                        <a:t>%</a:t>
                      </a:r>
                    </a:p>
                  </a:txBody>
                  <a:tcPr marL="12700" marR="12700" marT="12700" marB="0" anchor="b"/>
                </a:tc>
                <a:extLst>
                  <a:ext uri="{0D108BD9-81ED-4DB2-BD59-A6C34878D82A}">
                    <a16:rowId xmlns:a16="http://schemas.microsoft.com/office/drawing/2014/main" val="10008"/>
                  </a:ext>
                </a:extLst>
              </a:tr>
              <a:tr h="322883">
                <a:tc>
                  <a:txBody>
                    <a:bodyPr/>
                    <a:lstStyle/>
                    <a:p>
                      <a:pPr algn="l" fontAlgn="b"/>
                      <a:r>
                        <a:rPr lang="en-US" sz="1800" b="0" i="0" u="none" strike="noStrike" dirty="0">
                          <a:solidFill>
                            <a:srgbClr val="000000"/>
                          </a:solidFill>
                          <a:effectLst/>
                          <a:latin typeface="+mn-lt"/>
                        </a:rPr>
                        <a:t>Move-in / Move-Out Docs</a:t>
                      </a:r>
                    </a:p>
                  </a:txBody>
                  <a:tcPr marT="12700" marB="0" anchor="b"/>
                </a:tc>
                <a:tc>
                  <a:txBody>
                    <a:bodyPr/>
                    <a:lstStyle/>
                    <a:p>
                      <a:pPr algn="ctr" fontAlgn="b"/>
                      <a:r>
                        <a:rPr lang="en-US" sz="1800" b="1" i="0" u="none" strike="noStrike" dirty="0">
                          <a:solidFill>
                            <a:srgbClr val="3366FF"/>
                          </a:solidFill>
                          <a:effectLst/>
                          <a:latin typeface="+mn-lt"/>
                        </a:rPr>
                        <a:t>$0.00 </a:t>
                      </a:r>
                    </a:p>
                  </a:txBody>
                  <a:tcPr marL="12700" marR="12700" marT="12700" marB="0" anchor="b"/>
                </a:tc>
                <a:tc>
                  <a:txBody>
                    <a:bodyPr/>
                    <a:lstStyle/>
                    <a:p>
                      <a:pPr algn="ctr" fontAlgn="b"/>
                      <a:r>
                        <a:rPr lang="en-US" sz="1800" b="0" i="0" u="none" strike="noStrike" dirty="0">
                          <a:solidFill>
                            <a:srgbClr val="000000"/>
                          </a:solidFill>
                          <a:effectLst/>
                          <a:latin typeface="+mn-lt"/>
                        </a:rPr>
                        <a:t>$25 - $50 Each Visit</a:t>
                      </a:r>
                    </a:p>
                  </a:txBody>
                  <a:tcPr marL="12700" marR="12700" marT="12700" marB="0" anchor="b"/>
                </a:tc>
                <a:extLst>
                  <a:ext uri="{0D108BD9-81ED-4DB2-BD59-A6C34878D82A}">
                    <a16:rowId xmlns:a16="http://schemas.microsoft.com/office/drawing/2014/main" val="10009"/>
                  </a:ext>
                </a:extLst>
              </a:tr>
            </a:tbl>
          </a:graphicData>
        </a:graphic>
      </p:graphicFrame>
      <p:pic>
        <p:nvPicPr>
          <p:cNvPr id="5" name="Picture 4">
            <a:extLst>
              <a:ext uri="{FF2B5EF4-FFF2-40B4-BE49-F238E27FC236}">
                <a16:creationId xmlns:a16="http://schemas.microsoft.com/office/drawing/2014/main" id="{3366652D-89FF-4E16-82E7-9A0CE81263A6}"/>
              </a:ext>
            </a:extLst>
          </p:cNvPr>
          <p:cNvPicPr>
            <a:picLocks noChangeAspect="1"/>
          </p:cNvPicPr>
          <p:nvPr/>
        </p:nvPicPr>
        <p:blipFill>
          <a:blip r:embed="rId2"/>
          <a:stretch>
            <a:fillRect/>
          </a:stretch>
        </p:blipFill>
        <p:spPr>
          <a:xfrm>
            <a:off x="9964399" y="5623531"/>
            <a:ext cx="1718487" cy="8648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969" y="1524281"/>
            <a:ext cx="3063548" cy="1827792"/>
          </a:xfrm>
          <a:prstGeom prst="rect">
            <a:avLst/>
          </a:prstGeom>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150875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7406-F475-4F0E-ADEC-48D75BBA1B98}"/>
              </a:ext>
            </a:extLst>
          </p:cNvPr>
          <p:cNvSpPr>
            <a:spLocks noGrp="1"/>
          </p:cNvSpPr>
          <p:nvPr>
            <p:ph type="title"/>
          </p:nvPr>
        </p:nvSpPr>
        <p:spPr>
          <a:xfrm>
            <a:off x="1828800" y="0"/>
            <a:ext cx="8534400" cy="1507067"/>
          </a:xfrm>
        </p:spPr>
        <p:txBody>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ONGOING LANDLORD SERVICES</a:t>
            </a:r>
            <a:br>
              <a:rPr lang="en-US" dirty="0"/>
            </a:br>
            <a:endParaRPr lang="en-US" dirty="0"/>
          </a:p>
        </p:txBody>
      </p:sp>
      <p:sp>
        <p:nvSpPr>
          <p:cNvPr id="3" name="Content Placeholder 2">
            <a:extLst>
              <a:ext uri="{FF2B5EF4-FFF2-40B4-BE49-F238E27FC236}">
                <a16:creationId xmlns:a16="http://schemas.microsoft.com/office/drawing/2014/main" id="{331880E6-DBB8-4982-BB92-3957E921FBCD}"/>
              </a:ext>
            </a:extLst>
          </p:cNvPr>
          <p:cNvSpPr>
            <a:spLocks noGrp="1"/>
          </p:cNvSpPr>
          <p:nvPr>
            <p:ph idx="1"/>
          </p:nvPr>
        </p:nvSpPr>
        <p:spPr>
          <a:xfrm>
            <a:off x="325460" y="1243933"/>
            <a:ext cx="8819711" cy="5506575"/>
          </a:xfrm>
        </p:spPr>
        <p:txBody>
          <a:bodyPr>
            <a:normAutofit fontScale="85000" lnSpcReduction="20000"/>
          </a:bodyPr>
          <a:lstStyle/>
          <a:p>
            <a:pPr lvl="0"/>
            <a:r>
              <a:rPr lang="en-US" b="1" dirty="0">
                <a:latin typeface="Times New Roman" panose="02020603050405020304" pitchFamily="18" charset="0"/>
                <a:cs typeface="Times New Roman" panose="02020603050405020304" pitchFamily="18" charset="0"/>
              </a:rPr>
              <a:t>Provide periodic comparative market analysis.</a:t>
            </a:r>
          </a:p>
          <a:p>
            <a:pPr marL="0" indent="0">
              <a:buNone/>
            </a:pPr>
            <a:r>
              <a:rPr lang="en-US" b="1" dirty="0">
                <a:latin typeface="Times New Roman" panose="02020603050405020304" pitchFamily="18" charset="0"/>
                <a:cs typeface="Times New Roman" panose="02020603050405020304" pitchFamily="18" charset="0"/>
              </a:rPr>
              <a:t> </a:t>
            </a:r>
          </a:p>
          <a:p>
            <a:pPr lvl="0"/>
            <a:r>
              <a:rPr lang="en-US" b="1" dirty="0">
                <a:latin typeface="Times New Roman" panose="02020603050405020304" pitchFamily="18" charset="0"/>
                <a:cs typeface="Times New Roman" panose="02020603050405020304" pitchFamily="18" charset="0"/>
              </a:rPr>
              <a:t>Work to maximize rent amounts.</a:t>
            </a:r>
          </a:p>
          <a:p>
            <a:pPr marL="0" indent="0">
              <a:buNone/>
            </a:pPr>
            <a:r>
              <a:rPr lang="en-US" b="1" dirty="0">
                <a:latin typeface="Times New Roman" panose="02020603050405020304" pitchFamily="18" charset="0"/>
                <a:cs typeface="Times New Roman" panose="02020603050405020304" pitchFamily="18" charset="0"/>
              </a:rPr>
              <a:t> </a:t>
            </a:r>
          </a:p>
          <a:p>
            <a:pPr lvl="0"/>
            <a:r>
              <a:rPr lang="en-US" b="1" dirty="0">
                <a:latin typeface="Times New Roman" panose="02020603050405020304" pitchFamily="18" charset="0"/>
                <a:cs typeface="Times New Roman" panose="02020603050405020304" pitchFamily="18" charset="0"/>
              </a:rPr>
              <a:t>Work to minimize vacancy time, by ensuring fit for purpose tenants.</a:t>
            </a:r>
          </a:p>
          <a:p>
            <a:pPr marL="0" indent="0">
              <a:buNone/>
            </a:pPr>
            <a:r>
              <a:rPr lang="en-US" b="1" dirty="0">
                <a:latin typeface="Times New Roman" panose="02020603050405020304" pitchFamily="18" charset="0"/>
                <a:cs typeface="Times New Roman" panose="02020603050405020304" pitchFamily="18" charset="0"/>
              </a:rPr>
              <a:t> </a:t>
            </a:r>
          </a:p>
          <a:p>
            <a:pPr lvl="0"/>
            <a:r>
              <a:rPr lang="en-US" b="1" dirty="0">
                <a:latin typeface="Times New Roman" panose="02020603050405020304" pitchFamily="18" charset="0"/>
                <a:cs typeface="Times New Roman" panose="02020603050405020304" pitchFamily="18" charset="0"/>
              </a:rPr>
              <a:t>Although most repairs are conducted by Kaizen PM repair personnel; however, when the need arises, we negotiate with service/maintenance providers to get the best rates/prices for our clients.</a:t>
            </a:r>
          </a:p>
          <a:p>
            <a:pPr marL="0" indent="0">
              <a:buNone/>
            </a:pPr>
            <a:r>
              <a:rPr lang="en-US" b="1" dirty="0">
                <a:latin typeface="Times New Roman" panose="02020603050405020304" pitchFamily="18" charset="0"/>
                <a:cs typeface="Times New Roman" panose="02020603050405020304" pitchFamily="18" charset="0"/>
              </a:rPr>
              <a:t> </a:t>
            </a:r>
          </a:p>
          <a:p>
            <a:pPr lvl="0"/>
            <a:r>
              <a:rPr lang="en-US" b="1" dirty="0">
                <a:latin typeface="Times New Roman" panose="02020603050405020304" pitchFamily="18" charset="0"/>
                <a:cs typeface="Times New Roman" panose="02020603050405020304" pitchFamily="18" charset="0"/>
              </a:rPr>
              <a:t>We offer property investment counselling. </a:t>
            </a:r>
          </a:p>
          <a:p>
            <a:pPr marL="0" indent="0">
              <a:buNone/>
            </a:pPr>
            <a:r>
              <a:rPr lang="en-US" b="1" dirty="0">
                <a:latin typeface="Times New Roman" panose="02020603050405020304" pitchFamily="18" charset="0"/>
                <a:cs typeface="Times New Roman" panose="02020603050405020304" pitchFamily="18" charset="0"/>
              </a:rPr>
              <a:t> </a:t>
            </a:r>
          </a:p>
          <a:p>
            <a:pPr lvl="0"/>
            <a:r>
              <a:rPr lang="en-US" b="1" dirty="0">
                <a:latin typeface="Times New Roman" panose="02020603050405020304" pitchFamily="18" charset="0"/>
                <a:cs typeface="Times New Roman" panose="02020603050405020304" pitchFamily="18" charset="0"/>
              </a:rPr>
              <a:t>24hr access to Property Managers. Why? </a:t>
            </a:r>
          </a:p>
          <a:p>
            <a:pPr marL="0" indent="0">
              <a:buNone/>
            </a:pPr>
            <a:r>
              <a:rPr lang="en-US" b="1" i="1" dirty="0">
                <a:solidFill>
                  <a:schemeClr val="tx1"/>
                </a:solidFill>
                <a:latin typeface="Times New Roman" panose="02020603050405020304" pitchFamily="18" charset="0"/>
                <a:cs typeface="Times New Roman" panose="02020603050405020304" pitchFamily="18" charset="0"/>
              </a:rPr>
              <a:t>Because we foster personalized relationships with our landlords and treat their properties as our own. Earning our landlords “trust” is very important to us.</a:t>
            </a:r>
            <a:endParaRPr lang="en-US" b="1"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EE4827BF-BA0E-4A5F-9D2E-11B27665A567}"/>
              </a:ext>
            </a:extLst>
          </p:cNvPr>
          <p:cNvPicPr>
            <a:picLocks noChangeAspect="1"/>
          </p:cNvPicPr>
          <p:nvPr/>
        </p:nvPicPr>
        <p:blipFill>
          <a:blip r:embed="rId2"/>
          <a:stretch>
            <a:fillRect/>
          </a:stretch>
        </p:blipFill>
        <p:spPr>
          <a:xfrm>
            <a:off x="10362460" y="5846277"/>
            <a:ext cx="1669849" cy="840341"/>
          </a:xfrm>
          <a:prstGeom prst="rect">
            <a:avLst/>
          </a:prstGeom>
        </p:spPr>
      </p:pic>
      <p:pic>
        <p:nvPicPr>
          <p:cNvPr id="6" name="Picture 5" descr="Image result for images of landlord">
            <a:extLst>
              <a:ext uri="{FF2B5EF4-FFF2-40B4-BE49-F238E27FC236}">
                <a16:creationId xmlns:a16="http://schemas.microsoft.com/office/drawing/2014/main" id="{197A93AA-D977-428D-87A0-3085864F6B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74110" y="1414155"/>
            <a:ext cx="3214886" cy="1999900"/>
          </a:xfrm>
          <a:prstGeom prst="rect">
            <a:avLst/>
          </a:prstGeom>
          <a:noFill/>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312567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7B3BB-09E1-4334-B786-C59EA43CC002}"/>
              </a:ext>
            </a:extLst>
          </p:cNvPr>
          <p:cNvSpPr>
            <a:spLocks noGrp="1"/>
          </p:cNvSpPr>
          <p:nvPr>
            <p:ph type="title"/>
          </p:nvPr>
        </p:nvSpPr>
        <p:spPr>
          <a:xfrm>
            <a:off x="698787" y="191883"/>
            <a:ext cx="10794427" cy="1507067"/>
          </a:xfrm>
        </p:spPr>
        <p:txBody>
          <a:bodyPr>
            <a:normAutofit/>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SALES COMMISSION POLICY FOR LANDLORD LISTINGS</a:t>
            </a:r>
            <a:br>
              <a:rPr lang="en-US" dirty="0"/>
            </a:br>
            <a:endParaRPr lang="en-US" dirty="0"/>
          </a:p>
        </p:txBody>
      </p:sp>
      <p:sp>
        <p:nvSpPr>
          <p:cNvPr id="3" name="Content Placeholder 2">
            <a:extLst>
              <a:ext uri="{FF2B5EF4-FFF2-40B4-BE49-F238E27FC236}">
                <a16:creationId xmlns:a16="http://schemas.microsoft.com/office/drawing/2014/main" id="{0E9136E7-28A6-4AA1-8CCF-FE4E9E5EB241}"/>
              </a:ext>
            </a:extLst>
          </p:cNvPr>
          <p:cNvSpPr>
            <a:spLocks noGrp="1"/>
          </p:cNvSpPr>
          <p:nvPr>
            <p:ph idx="1"/>
          </p:nvPr>
        </p:nvSpPr>
        <p:spPr>
          <a:xfrm>
            <a:off x="568665" y="1387967"/>
            <a:ext cx="10559604" cy="4975733"/>
          </a:xfrm>
        </p:spPr>
        <p:txBody>
          <a:bodyPr>
            <a:normAutofit/>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COMMISSION                           </a:t>
            </a:r>
            <a:r>
              <a:rPr lang="en-US" b="1" dirty="0" err="1">
                <a:latin typeface="Times New Roman" panose="02020603050405020304" pitchFamily="18" charset="0"/>
                <a:cs typeface="Times New Roman" panose="02020603050405020304" pitchFamily="18" charset="0"/>
              </a:rPr>
              <a:t>COMMISSION</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(Co-op Broker Finds Buyer)          (KRPs Find Buyer)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4%                                             3.0%</a:t>
            </a:r>
          </a:p>
          <a:p>
            <a:pPr marL="0" indent="0">
              <a:buNone/>
            </a:pPr>
            <a:r>
              <a:rPr lang="en-US" dirty="0">
                <a:latin typeface="Times New Roman" panose="02020603050405020304" pitchFamily="18" charset="0"/>
                <a:cs typeface="Times New Roman" panose="02020603050405020304" pitchFamily="18" charset="0"/>
              </a:rPr>
              <a:t> </a:t>
            </a:r>
            <a:r>
              <a:rPr lang="en-US" dirty="0"/>
              <a:t> </a:t>
            </a:r>
          </a:p>
          <a:p>
            <a:pPr marL="0" indent="0">
              <a:buNone/>
            </a:pPr>
            <a:r>
              <a:rPr lang="en-US" dirty="0"/>
              <a:t>                                    </a:t>
            </a:r>
          </a:p>
          <a:p>
            <a:endParaRPr lang="en-US" dirty="0"/>
          </a:p>
        </p:txBody>
      </p:sp>
      <p:pic>
        <p:nvPicPr>
          <p:cNvPr id="5" name="Picture 4">
            <a:extLst>
              <a:ext uri="{FF2B5EF4-FFF2-40B4-BE49-F238E27FC236}">
                <a16:creationId xmlns:a16="http://schemas.microsoft.com/office/drawing/2014/main" id="{21F0580B-6672-481E-AED5-96E56BB8F6C5}"/>
              </a:ext>
            </a:extLst>
          </p:cNvPr>
          <p:cNvPicPr>
            <a:picLocks noChangeAspect="1"/>
          </p:cNvPicPr>
          <p:nvPr/>
        </p:nvPicPr>
        <p:blipFill>
          <a:blip r:embed="rId2"/>
          <a:stretch>
            <a:fillRect/>
          </a:stretch>
        </p:blipFill>
        <p:spPr>
          <a:xfrm>
            <a:off x="10155181" y="5757089"/>
            <a:ext cx="1837433" cy="924676"/>
          </a:xfrm>
          <a:prstGeom prst="rect">
            <a:avLst/>
          </a:prstGeom>
        </p:spPr>
      </p:pic>
      <p:pic>
        <p:nvPicPr>
          <p:cNvPr id="6" name="Picture 5" descr="Image result for images of real estate sales commission">
            <a:extLst>
              <a:ext uri="{FF2B5EF4-FFF2-40B4-BE49-F238E27FC236}">
                <a16:creationId xmlns:a16="http://schemas.microsoft.com/office/drawing/2014/main" id="{830708B2-E903-4B97-B47D-1A421FE35C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62693" y="1847446"/>
            <a:ext cx="2677284" cy="2120045"/>
          </a:xfrm>
          <a:prstGeom prst="rect">
            <a:avLst/>
          </a:prstGeom>
          <a:noFill/>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237654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7E36-070E-45FE-AF32-D94F4B81E274}"/>
              </a:ext>
            </a:extLst>
          </p:cNvPr>
          <p:cNvSpPr>
            <a:spLocks noGrp="1"/>
          </p:cNvSpPr>
          <p:nvPr>
            <p:ph type="title"/>
          </p:nvPr>
        </p:nvSpPr>
        <p:spPr>
          <a:xfrm>
            <a:off x="1828800" y="138324"/>
            <a:ext cx="8534400" cy="1507067"/>
          </a:xfrm>
        </p:spPr>
        <p:txBody>
          <a:bodyPr>
            <a:normAutofit/>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IMPROVING TENANT / PROPERTY MANAGER RELATIONSHIPS</a:t>
            </a:r>
            <a:br>
              <a:rPr lang="en-US" dirty="0"/>
            </a:br>
            <a:endParaRPr lang="en-US" dirty="0"/>
          </a:p>
        </p:txBody>
      </p:sp>
      <p:sp>
        <p:nvSpPr>
          <p:cNvPr id="3" name="Content Placeholder 2">
            <a:extLst>
              <a:ext uri="{FF2B5EF4-FFF2-40B4-BE49-F238E27FC236}">
                <a16:creationId xmlns:a16="http://schemas.microsoft.com/office/drawing/2014/main" id="{02FEC057-720F-4D13-B505-48F178CAB7A6}"/>
              </a:ext>
            </a:extLst>
          </p:cNvPr>
          <p:cNvSpPr>
            <a:spLocks noGrp="1"/>
          </p:cNvSpPr>
          <p:nvPr>
            <p:ph idx="1"/>
          </p:nvPr>
        </p:nvSpPr>
        <p:spPr>
          <a:xfrm>
            <a:off x="239080" y="1482251"/>
            <a:ext cx="8878077" cy="5208801"/>
          </a:xfrm>
        </p:spPr>
        <p:txBody>
          <a:bodyPr>
            <a:normAutofit fontScale="92500" lnSpcReduction="20000"/>
          </a:bodyPr>
          <a:lstStyle/>
          <a:p>
            <a:r>
              <a:rPr lang="en-US" b="1" dirty="0">
                <a:latin typeface="Times New Roman" panose="02020603050405020304" pitchFamily="18" charset="0"/>
                <a:cs typeface="Times New Roman" panose="02020603050405020304" pitchFamily="18" charset="0"/>
              </a:rPr>
              <a:t>Building Healthy Tenant and Property Manager Relationships, such that;</a:t>
            </a:r>
          </a:p>
          <a:p>
            <a:pPr marL="0" lvl="0" indent="0">
              <a:buNone/>
            </a:pPr>
            <a:r>
              <a:rPr lang="en-US" b="1" dirty="0">
                <a:latin typeface="Times New Roman" panose="02020603050405020304" pitchFamily="18" charset="0"/>
                <a:cs typeface="Times New Roman" panose="02020603050405020304" pitchFamily="18" charset="0"/>
              </a:rPr>
              <a:t>    Tenants are more inclined to keep the property relatively neat and in     </a:t>
            </a:r>
          </a:p>
          <a:p>
            <a:pPr marL="0" lvl="0" indent="0">
              <a:buNone/>
            </a:pPr>
            <a:r>
              <a:rPr lang="en-US" b="1" dirty="0">
                <a:latin typeface="Times New Roman" panose="02020603050405020304" pitchFamily="18" charset="0"/>
                <a:cs typeface="Times New Roman" panose="02020603050405020304" pitchFamily="18" charset="0"/>
              </a:rPr>
              <a:t>    good repair; i.e.    1) Change A/C filters as required.</a:t>
            </a:r>
          </a:p>
          <a:p>
            <a:pPr marL="0" indent="0">
              <a:buNone/>
            </a:pPr>
            <a:r>
              <a:rPr lang="en-US" b="1" dirty="0">
                <a:latin typeface="Times New Roman" panose="02020603050405020304" pitchFamily="18" charset="0"/>
                <a:cs typeface="Times New Roman" panose="02020603050405020304" pitchFamily="18" charset="0"/>
              </a:rPr>
              <a:t>                                   2) Pest control if needed.</a:t>
            </a:r>
          </a:p>
          <a:p>
            <a:pPr marL="0" indent="0">
              <a:buNone/>
            </a:pPr>
            <a:r>
              <a:rPr lang="en-US" b="1" dirty="0">
                <a:latin typeface="Times New Roman" panose="02020603050405020304" pitchFamily="18" charset="0"/>
                <a:cs typeface="Times New Roman" panose="02020603050405020304" pitchFamily="18" charset="0"/>
              </a:rPr>
              <a:t>                                   3) Timely reporting of maintenance/repair needs.</a:t>
            </a:r>
          </a:p>
          <a:p>
            <a:pPr marL="0" indent="0">
              <a:buNone/>
            </a:pPr>
            <a:r>
              <a:rPr lang="en-US" b="1" dirty="0">
                <a:latin typeface="Times New Roman" panose="02020603050405020304" pitchFamily="18" charset="0"/>
                <a:cs typeface="Times New Roman" panose="02020603050405020304" pitchFamily="18" charset="0"/>
              </a:rPr>
              <a:t>                                   4) Properly securing the property during absence.  </a:t>
            </a:r>
          </a:p>
          <a:p>
            <a:pPr marL="0" indent="0">
              <a:buNone/>
            </a:pPr>
            <a:r>
              <a:rPr lang="en-US" b="1" dirty="0">
                <a:latin typeface="Times New Roman" panose="02020603050405020304" pitchFamily="18" charset="0"/>
                <a:cs typeface="Times New Roman" panose="02020603050405020304" pitchFamily="18" charset="0"/>
              </a:rPr>
              <a:t>                                   5) Take care of all appliances, equipment and </a:t>
            </a:r>
          </a:p>
          <a:p>
            <a:pPr marL="0" indent="0">
              <a:buNone/>
            </a:pPr>
            <a:r>
              <a:rPr lang="en-US" b="1" dirty="0">
                <a:latin typeface="Times New Roman" panose="02020603050405020304" pitchFamily="18" charset="0"/>
                <a:cs typeface="Times New Roman" panose="02020603050405020304" pitchFamily="18" charset="0"/>
              </a:rPr>
              <a:t>                                       fixtures.</a:t>
            </a:r>
          </a:p>
          <a:p>
            <a:pPr lvl="0"/>
            <a:r>
              <a:rPr lang="en-US" b="1" dirty="0">
                <a:latin typeface="Times New Roman" panose="02020603050405020304" pitchFamily="18" charset="0"/>
                <a:cs typeface="Times New Roman" panose="02020603050405020304" pitchFamily="18" charset="0"/>
              </a:rPr>
              <a:t>Providing Tenants with Maintenance Tips and Maintenance Reminders.</a:t>
            </a:r>
          </a:p>
          <a:p>
            <a:pPr lvl="0"/>
            <a:r>
              <a:rPr lang="en-US" b="1" dirty="0">
                <a:latin typeface="Times New Roman" panose="02020603050405020304" pitchFamily="18" charset="0"/>
                <a:cs typeface="Times New Roman" panose="02020603050405020304" pitchFamily="18" charset="0"/>
              </a:rPr>
              <a:t>Emergency Response Requirements/Contacts, Placed in Each Unit and 24hr Access to Property Management in case of Emergencies.</a:t>
            </a:r>
          </a:p>
          <a:p>
            <a:r>
              <a:rPr lang="en-US" b="1" dirty="0">
                <a:latin typeface="Times New Roman" panose="02020603050405020304" pitchFamily="18" charset="0"/>
                <a:cs typeface="Times New Roman" panose="02020603050405020304" pitchFamily="18" charset="0"/>
              </a:rPr>
              <a:t>Providing Tenants with Online Access, to make rent payments, maintenance requests and view monthly payment history.</a:t>
            </a:r>
          </a:p>
        </p:txBody>
      </p:sp>
      <p:pic>
        <p:nvPicPr>
          <p:cNvPr id="5" name="Picture 4">
            <a:extLst>
              <a:ext uri="{FF2B5EF4-FFF2-40B4-BE49-F238E27FC236}">
                <a16:creationId xmlns:a16="http://schemas.microsoft.com/office/drawing/2014/main" id="{D4AD089B-F068-46AA-A0E6-62ED060ED654}"/>
              </a:ext>
            </a:extLst>
          </p:cNvPr>
          <p:cNvPicPr>
            <a:picLocks noChangeAspect="1"/>
          </p:cNvPicPr>
          <p:nvPr/>
        </p:nvPicPr>
        <p:blipFill>
          <a:blip r:embed="rId2"/>
          <a:stretch>
            <a:fillRect/>
          </a:stretch>
        </p:blipFill>
        <p:spPr>
          <a:xfrm>
            <a:off x="10064918" y="5657531"/>
            <a:ext cx="1647530" cy="829109"/>
          </a:xfrm>
          <a:prstGeom prst="rect">
            <a:avLst/>
          </a:prstGeom>
        </p:spPr>
      </p:pic>
      <p:pic>
        <p:nvPicPr>
          <p:cNvPr id="6" name="Picture 5" descr="Image result for images of tenant and management relationship">
            <a:extLst>
              <a:ext uri="{FF2B5EF4-FFF2-40B4-BE49-F238E27FC236}">
                <a16:creationId xmlns:a16="http://schemas.microsoft.com/office/drawing/2014/main" id="{73BE5C23-AEE0-45E0-B888-5158687A31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01108" y="2328413"/>
            <a:ext cx="3028277" cy="1953336"/>
          </a:xfrm>
          <a:prstGeom prst="rect">
            <a:avLst/>
          </a:prstGeom>
          <a:noFill/>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311795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43AE-CFCC-4F9E-919E-ACA152958CB5}"/>
              </a:ext>
            </a:extLst>
          </p:cNvPr>
          <p:cNvSpPr>
            <a:spLocks noGrp="1"/>
          </p:cNvSpPr>
          <p:nvPr>
            <p:ph type="title"/>
          </p:nvPr>
        </p:nvSpPr>
        <p:spPr>
          <a:xfrm>
            <a:off x="1828800" y="25861"/>
            <a:ext cx="8534400" cy="1507067"/>
          </a:xfrm>
        </p:spPr>
        <p:txBody>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IMPROVING TENANT / PROPERTY MANAGER RELATIONSHIPS CONT’D</a:t>
            </a:r>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8FCAF8F-E578-4829-B5F4-8A43A21478FF}"/>
              </a:ext>
            </a:extLst>
          </p:cNvPr>
          <p:cNvSpPr>
            <a:spLocks noGrp="1"/>
          </p:cNvSpPr>
          <p:nvPr>
            <p:ph idx="1"/>
          </p:nvPr>
        </p:nvSpPr>
        <p:spPr>
          <a:xfrm>
            <a:off x="184079" y="2068601"/>
            <a:ext cx="8534400" cy="4137857"/>
          </a:xfrm>
        </p:spPr>
        <p:txBody>
          <a:bodyPr>
            <a:normAutofit fontScale="92500" lnSpcReduction="20000"/>
          </a:bodyPr>
          <a:lstStyle/>
          <a:p>
            <a:pPr lvl="0"/>
            <a:r>
              <a:rPr lang="en-US" b="1" dirty="0">
                <a:latin typeface="Times New Roman" panose="02020603050405020304" pitchFamily="18" charset="0"/>
                <a:cs typeface="Times New Roman" panose="02020603050405020304" pitchFamily="18" charset="0"/>
              </a:rPr>
              <a:t>Timely response to Tenant Maintenance Requests.</a:t>
            </a:r>
          </a:p>
          <a:p>
            <a:pPr lvl="0"/>
            <a:endParaRPr lang="en-US" b="1"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Provide Tenants with a copy of the Tenant’s Handbook and/or Rules and Regulations in the case of a Condo Association or HOA Controlled Communities.</a:t>
            </a:r>
          </a:p>
          <a:p>
            <a:pPr lvl="0"/>
            <a:endParaRPr lang="en-US" b="1"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Encouraging Tenants to inform the Property Manager when they may be away from the property for extended periods.</a:t>
            </a:r>
          </a:p>
          <a:p>
            <a:pPr lvl="0"/>
            <a:endParaRPr lang="en-US" b="1"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Organizing at least one Social Event each year for Multi-Family Units/Complex, where permitted.</a:t>
            </a:r>
          </a:p>
          <a:p>
            <a:endParaRPr lang="en-US" dirty="0"/>
          </a:p>
        </p:txBody>
      </p:sp>
      <p:pic>
        <p:nvPicPr>
          <p:cNvPr id="5" name="Picture 4">
            <a:extLst>
              <a:ext uri="{FF2B5EF4-FFF2-40B4-BE49-F238E27FC236}">
                <a16:creationId xmlns:a16="http://schemas.microsoft.com/office/drawing/2014/main" id="{801BF6F5-05A2-40F6-A27A-48FE53D48BAC}"/>
              </a:ext>
            </a:extLst>
          </p:cNvPr>
          <p:cNvPicPr>
            <a:picLocks noChangeAspect="1"/>
          </p:cNvPicPr>
          <p:nvPr/>
        </p:nvPicPr>
        <p:blipFill>
          <a:blip r:embed="rId2"/>
          <a:stretch>
            <a:fillRect/>
          </a:stretch>
        </p:blipFill>
        <p:spPr>
          <a:xfrm>
            <a:off x="10272479" y="5795212"/>
            <a:ext cx="1767126" cy="889295"/>
          </a:xfrm>
          <a:prstGeom prst="rect">
            <a:avLst/>
          </a:prstGeom>
        </p:spPr>
      </p:pic>
      <p:pic>
        <p:nvPicPr>
          <p:cNvPr id="7" name="Picture 6" descr="Image result for images of tenant and management relationship">
            <a:extLst>
              <a:ext uri="{FF2B5EF4-FFF2-40B4-BE49-F238E27FC236}">
                <a16:creationId xmlns:a16="http://schemas.microsoft.com/office/drawing/2014/main" id="{73BE5C23-AEE0-45E0-B888-5158687A31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57817" y="2233843"/>
            <a:ext cx="3028277" cy="1953336"/>
          </a:xfrm>
          <a:prstGeom prst="rect">
            <a:avLst/>
          </a:prstGeom>
          <a:noFill/>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73831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8D39-7611-4FE5-8BF7-6533359CCEEE}"/>
              </a:ext>
            </a:extLst>
          </p:cNvPr>
          <p:cNvSpPr>
            <a:spLocks noGrp="1"/>
          </p:cNvSpPr>
          <p:nvPr>
            <p:ph type="title"/>
          </p:nvPr>
        </p:nvSpPr>
        <p:spPr>
          <a:xfrm>
            <a:off x="1155726" y="106489"/>
            <a:ext cx="9880549" cy="1541728"/>
          </a:xfrm>
        </p:spPr>
        <p:txBody>
          <a:bodyPr>
            <a:normAutofit fontScale="90000"/>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CONCIERGE SERVICES: </a:t>
            </a:r>
            <a:br>
              <a:rPr lang="en-US" b="1" dirty="0">
                <a:solidFill>
                  <a:schemeClr val="accent5">
                    <a:lumMod val="75000"/>
                  </a:schemeClr>
                </a:solidFill>
                <a:latin typeface="Times New Roman" panose="02020603050405020304" pitchFamily="18" charset="0"/>
                <a:cs typeface="Times New Roman" panose="02020603050405020304" pitchFamily="18" charset="0"/>
              </a:rPr>
            </a:br>
            <a:r>
              <a:rPr lang="en-US" sz="3100" b="1" i="1" cap="none" dirty="0">
                <a:solidFill>
                  <a:schemeClr val="accent5">
                    <a:lumMod val="75000"/>
                  </a:schemeClr>
                </a:solidFill>
                <a:latin typeface="Times New Roman" panose="02020603050405020304" pitchFamily="18" charset="0"/>
                <a:cs typeface="Times New Roman" panose="02020603050405020304" pitchFamily="18" charset="0"/>
              </a:rPr>
              <a:t>For Owners Who Are Currently Managing Their Properties</a:t>
            </a:r>
            <a:br>
              <a:rPr lang="en-US" sz="3100" dirty="0"/>
            </a:br>
            <a:endParaRPr lang="en-US" sz="3100" dirty="0"/>
          </a:p>
        </p:txBody>
      </p:sp>
      <p:sp>
        <p:nvSpPr>
          <p:cNvPr id="3" name="Content Placeholder 2">
            <a:extLst>
              <a:ext uri="{FF2B5EF4-FFF2-40B4-BE49-F238E27FC236}">
                <a16:creationId xmlns:a16="http://schemas.microsoft.com/office/drawing/2014/main" id="{98DA67A0-FF6C-4A68-83F5-BD0B39ECFE30}"/>
              </a:ext>
            </a:extLst>
          </p:cNvPr>
          <p:cNvSpPr>
            <a:spLocks noGrp="1"/>
          </p:cNvSpPr>
          <p:nvPr>
            <p:ph idx="1"/>
          </p:nvPr>
        </p:nvSpPr>
        <p:spPr>
          <a:xfrm>
            <a:off x="148621" y="1513116"/>
            <a:ext cx="8534400" cy="5390479"/>
          </a:xfrm>
        </p:spPr>
        <p:txBody>
          <a:bodyPr>
            <a:normAutofit fontScale="92500" lnSpcReduction="20000"/>
          </a:bodyPr>
          <a:lstStyle/>
          <a:p>
            <a:pPr lvl="0">
              <a:lnSpc>
                <a:spcPct val="50000"/>
              </a:lnSpc>
            </a:pPr>
            <a:r>
              <a:rPr lang="en-US" sz="2100" b="1" dirty="0">
                <a:latin typeface="Times New Roman" panose="02020603050405020304" pitchFamily="18" charset="0"/>
                <a:cs typeface="Times New Roman" panose="02020603050405020304" pitchFamily="18" charset="0"/>
              </a:rPr>
              <a:t>Lease Preparation.</a:t>
            </a:r>
          </a:p>
          <a:p>
            <a:pPr marL="0" indent="0">
              <a:lnSpc>
                <a:spcPct val="50000"/>
              </a:lnSpc>
              <a:buNone/>
            </a:pPr>
            <a:r>
              <a:rPr lang="en-US" sz="2100" b="1" dirty="0">
                <a:latin typeface="Times New Roman" panose="02020603050405020304" pitchFamily="18" charset="0"/>
                <a:cs typeface="Times New Roman" panose="02020603050405020304" pitchFamily="18" charset="0"/>
              </a:rPr>
              <a:t> </a:t>
            </a:r>
          </a:p>
          <a:p>
            <a:pPr lvl="0">
              <a:lnSpc>
                <a:spcPct val="50000"/>
              </a:lnSpc>
            </a:pPr>
            <a:r>
              <a:rPr lang="en-US" sz="2100" b="1" dirty="0">
                <a:latin typeface="Times New Roman" panose="02020603050405020304" pitchFamily="18" charset="0"/>
                <a:cs typeface="Times New Roman" panose="02020603050405020304" pitchFamily="18" charset="0"/>
              </a:rPr>
              <a:t>Tenant Screening &amp; Placement Services.</a:t>
            </a:r>
          </a:p>
          <a:p>
            <a:pPr marL="0" indent="0">
              <a:lnSpc>
                <a:spcPct val="50000"/>
              </a:lnSpc>
              <a:buNone/>
            </a:pPr>
            <a:r>
              <a:rPr lang="en-US" sz="2100" b="1" dirty="0">
                <a:latin typeface="Times New Roman" panose="02020603050405020304" pitchFamily="18" charset="0"/>
                <a:cs typeface="Times New Roman" panose="02020603050405020304" pitchFamily="18" charset="0"/>
              </a:rPr>
              <a:t> </a:t>
            </a:r>
          </a:p>
          <a:p>
            <a:pPr lvl="0">
              <a:lnSpc>
                <a:spcPct val="50000"/>
              </a:lnSpc>
            </a:pPr>
            <a:r>
              <a:rPr lang="en-US" sz="2100" b="1" dirty="0">
                <a:latin typeface="Times New Roman" panose="02020603050405020304" pitchFamily="18" charset="0"/>
                <a:cs typeface="Times New Roman" panose="02020603050405020304" pitchFamily="18" charset="0"/>
              </a:rPr>
              <a:t>Property Maintenance, Repair &amp; Inspection Services.</a:t>
            </a:r>
          </a:p>
          <a:p>
            <a:pPr marL="0" indent="0">
              <a:lnSpc>
                <a:spcPct val="50000"/>
              </a:lnSpc>
              <a:buNone/>
            </a:pPr>
            <a:r>
              <a:rPr lang="en-US" sz="2100" b="1" dirty="0">
                <a:latin typeface="Times New Roman" panose="02020603050405020304" pitchFamily="18" charset="0"/>
                <a:cs typeface="Times New Roman" panose="02020603050405020304" pitchFamily="18" charset="0"/>
              </a:rPr>
              <a:t> </a:t>
            </a:r>
          </a:p>
          <a:p>
            <a:pPr lvl="0">
              <a:lnSpc>
                <a:spcPct val="50000"/>
              </a:lnSpc>
            </a:pPr>
            <a:r>
              <a:rPr lang="en-US" sz="2100" b="1" dirty="0">
                <a:latin typeface="Times New Roman" panose="02020603050405020304" pitchFamily="18" charset="0"/>
                <a:cs typeface="Times New Roman" panose="02020603050405020304" pitchFamily="18" charset="0"/>
              </a:rPr>
              <a:t>Tenant Ready Services: I) Interior / Exterior Painting.</a:t>
            </a:r>
          </a:p>
          <a:p>
            <a:pPr marL="0" indent="0">
              <a:lnSpc>
                <a:spcPct val="50000"/>
              </a:lnSpc>
              <a:buNone/>
            </a:pPr>
            <a:r>
              <a:rPr lang="en-US" sz="2100" b="1" dirty="0">
                <a:latin typeface="Times New Roman" panose="02020603050405020304" pitchFamily="18" charset="0"/>
                <a:cs typeface="Times New Roman" panose="02020603050405020304" pitchFamily="18" charset="0"/>
              </a:rPr>
              <a:t>                                               II) Carpet Cleaning /Shampooing.</a:t>
            </a:r>
          </a:p>
          <a:p>
            <a:pPr marL="0" indent="0">
              <a:lnSpc>
                <a:spcPct val="50000"/>
              </a:lnSpc>
              <a:buNone/>
            </a:pPr>
            <a:r>
              <a:rPr lang="en-US" sz="2100" b="1" dirty="0">
                <a:latin typeface="Times New Roman" panose="02020603050405020304" pitchFamily="18" charset="0"/>
                <a:cs typeface="Times New Roman" panose="02020603050405020304" pitchFamily="18" charset="0"/>
              </a:rPr>
              <a:t>                                              III) Complete Home Cleaning.</a:t>
            </a:r>
          </a:p>
          <a:p>
            <a:pPr marL="0" indent="0">
              <a:lnSpc>
                <a:spcPct val="50000"/>
              </a:lnSpc>
              <a:buNone/>
            </a:pPr>
            <a:r>
              <a:rPr lang="en-US" sz="2100" b="1" dirty="0">
                <a:latin typeface="Times New Roman" panose="02020603050405020304" pitchFamily="18" charset="0"/>
                <a:cs typeface="Times New Roman" panose="02020603050405020304" pitchFamily="18" charset="0"/>
              </a:rPr>
              <a:t> </a:t>
            </a:r>
          </a:p>
          <a:p>
            <a:pPr lvl="0">
              <a:lnSpc>
                <a:spcPct val="50000"/>
              </a:lnSpc>
            </a:pPr>
            <a:r>
              <a:rPr lang="en-US" sz="2100" b="1" dirty="0">
                <a:latin typeface="Times New Roman" panose="02020603050405020304" pitchFamily="18" charset="0"/>
                <a:cs typeface="Times New Roman" panose="02020603050405020304" pitchFamily="18" charset="0"/>
              </a:rPr>
              <a:t>Property Investment and Management Counseling.</a:t>
            </a:r>
          </a:p>
          <a:p>
            <a:pPr marL="0" indent="0">
              <a:lnSpc>
                <a:spcPct val="50000"/>
              </a:lnSpc>
              <a:buNone/>
            </a:pPr>
            <a:r>
              <a:rPr lang="en-US" sz="2100" b="1" dirty="0">
                <a:latin typeface="Times New Roman" panose="02020603050405020304" pitchFamily="18" charset="0"/>
                <a:cs typeface="Times New Roman" panose="02020603050405020304" pitchFamily="18" charset="0"/>
              </a:rPr>
              <a:t> </a:t>
            </a:r>
          </a:p>
          <a:p>
            <a:pPr lvl="0">
              <a:lnSpc>
                <a:spcPct val="50000"/>
              </a:lnSpc>
            </a:pPr>
            <a:r>
              <a:rPr lang="en-US" sz="2100" b="1" dirty="0">
                <a:latin typeface="Times New Roman" panose="02020603050405020304" pitchFamily="18" charset="0"/>
                <a:cs typeface="Times New Roman" panose="02020603050405020304" pitchFamily="18" charset="0"/>
              </a:rPr>
              <a:t>Preparation of Lease Addendum for Pets.</a:t>
            </a:r>
          </a:p>
          <a:p>
            <a:pPr marL="0" indent="0">
              <a:lnSpc>
                <a:spcPct val="50000"/>
              </a:lnSpc>
              <a:buNone/>
            </a:pPr>
            <a:r>
              <a:rPr lang="en-US" sz="2100" b="1" dirty="0">
                <a:latin typeface="Times New Roman" panose="02020603050405020304" pitchFamily="18" charset="0"/>
                <a:cs typeface="Times New Roman" panose="02020603050405020304" pitchFamily="18" charset="0"/>
              </a:rPr>
              <a:t> </a:t>
            </a:r>
          </a:p>
          <a:p>
            <a:pPr lvl="0">
              <a:lnSpc>
                <a:spcPct val="50000"/>
              </a:lnSpc>
            </a:pPr>
            <a:r>
              <a:rPr lang="en-US" sz="2100" b="1" dirty="0">
                <a:latin typeface="Times New Roman" panose="02020603050405020304" pitchFamily="18" charset="0"/>
                <a:cs typeface="Times New Roman" panose="02020603050405020304" pitchFamily="18" charset="0"/>
              </a:rPr>
              <a:t>Tenant Notices. Such as;</a:t>
            </a:r>
          </a:p>
          <a:p>
            <a:pPr lvl="0">
              <a:buFont typeface="Wingdings" charset="2"/>
              <a:buChar char="§"/>
            </a:pPr>
            <a:r>
              <a:rPr lang="en-US" sz="2100" b="1" dirty="0">
                <a:latin typeface="Times New Roman" panose="02020603050405020304" pitchFamily="18" charset="0"/>
                <a:cs typeface="Times New Roman" panose="02020603050405020304" pitchFamily="18" charset="0"/>
              </a:rPr>
              <a:t>3 Day Notice to Pay Rent or Deliver Possession.</a:t>
            </a:r>
          </a:p>
          <a:p>
            <a:pPr lvl="0">
              <a:buFont typeface="Wingdings" charset="2"/>
              <a:buChar char="§"/>
            </a:pPr>
            <a:r>
              <a:rPr lang="en-US" sz="2100" b="1" dirty="0">
                <a:latin typeface="Times New Roman" panose="02020603050405020304" pitchFamily="18" charset="0"/>
                <a:cs typeface="Times New Roman" panose="02020603050405020304" pitchFamily="18" charset="0"/>
              </a:rPr>
              <a:t>7 Day Notice of Non-Compliance.</a:t>
            </a:r>
          </a:p>
          <a:p>
            <a:pPr lvl="0">
              <a:buFont typeface="Wingdings" charset="2"/>
              <a:buChar char="§"/>
            </a:pPr>
            <a:r>
              <a:rPr lang="en-US" sz="2100" b="1" dirty="0">
                <a:latin typeface="Times New Roman" panose="02020603050405020304" pitchFamily="18" charset="0"/>
                <a:cs typeface="Times New Roman" panose="02020603050405020304" pitchFamily="18" charset="0"/>
              </a:rPr>
              <a:t>15 Day Notice to Terminate Month to Month Lease.</a:t>
            </a:r>
          </a:p>
          <a:p>
            <a:pPr lvl="0">
              <a:buFont typeface="Wingdings" charset="2"/>
              <a:buChar char="§"/>
            </a:pPr>
            <a:r>
              <a:rPr lang="en-US" sz="2100" b="1" dirty="0">
                <a:latin typeface="Times New Roman" panose="02020603050405020304" pitchFamily="18" charset="0"/>
                <a:cs typeface="Times New Roman" panose="02020603050405020304" pitchFamily="18" charset="0"/>
              </a:rPr>
              <a:t>Notice to Impose Claim on Security Deposit.</a:t>
            </a:r>
          </a:p>
          <a:p>
            <a:pPr lvl="0">
              <a:buFont typeface="Wingdings" charset="2"/>
              <a:buChar char="§"/>
            </a:pPr>
            <a:r>
              <a:rPr lang="en-US" sz="2100" b="1" dirty="0">
                <a:latin typeface="Times New Roman" panose="02020603050405020304" pitchFamily="18" charset="0"/>
                <a:cs typeface="Times New Roman" panose="02020603050405020304" pitchFamily="18" charset="0"/>
              </a:rPr>
              <a:t>Lease Renewal &amp; Non-Renewal Notices.</a:t>
            </a:r>
          </a:p>
          <a:p>
            <a:endParaRPr lang="en-US" dirty="0"/>
          </a:p>
        </p:txBody>
      </p:sp>
      <p:pic>
        <p:nvPicPr>
          <p:cNvPr id="5" name="Picture 4">
            <a:extLst>
              <a:ext uri="{FF2B5EF4-FFF2-40B4-BE49-F238E27FC236}">
                <a16:creationId xmlns:a16="http://schemas.microsoft.com/office/drawing/2014/main" id="{617D8697-7354-40CB-80DB-C75F1075AD82}"/>
              </a:ext>
            </a:extLst>
          </p:cNvPr>
          <p:cNvPicPr>
            <a:picLocks noChangeAspect="1"/>
          </p:cNvPicPr>
          <p:nvPr/>
        </p:nvPicPr>
        <p:blipFill>
          <a:blip r:embed="rId2"/>
          <a:stretch>
            <a:fillRect/>
          </a:stretch>
        </p:blipFill>
        <p:spPr>
          <a:xfrm>
            <a:off x="10498057" y="5942413"/>
            <a:ext cx="1577758" cy="793997"/>
          </a:xfrm>
          <a:prstGeom prst="rect">
            <a:avLst/>
          </a:prstGeom>
        </p:spPr>
      </p:pic>
      <p:pic>
        <p:nvPicPr>
          <p:cNvPr id="6" name="Picture 5" descr="Image result for images of concierge service">
            <a:extLst>
              <a:ext uri="{FF2B5EF4-FFF2-40B4-BE49-F238E27FC236}">
                <a16:creationId xmlns:a16="http://schemas.microsoft.com/office/drawing/2014/main" id="{BEF3C1D8-4ED9-4FF8-8116-EBE6902A67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01578" y="2544527"/>
            <a:ext cx="4039583" cy="2832442"/>
          </a:xfrm>
          <a:prstGeom prst="rect">
            <a:avLst/>
          </a:prstGeom>
          <a:noFill/>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3574727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6AC1-8D6C-413B-B6B8-B237CEE5229A}"/>
              </a:ext>
            </a:extLst>
          </p:cNvPr>
          <p:cNvSpPr>
            <a:spLocks noGrp="1"/>
          </p:cNvSpPr>
          <p:nvPr>
            <p:ph type="title"/>
          </p:nvPr>
        </p:nvSpPr>
        <p:spPr>
          <a:xfrm>
            <a:off x="3334180" y="131980"/>
            <a:ext cx="5523641" cy="796955"/>
          </a:xfrm>
        </p:spPr>
        <p:txBody>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SCHEDULE OF FEES</a:t>
            </a:r>
          </a:p>
        </p:txBody>
      </p:sp>
      <p:sp>
        <p:nvSpPr>
          <p:cNvPr id="3" name="Content Placeholder 2">
            <a:extLst>
              <a:ext uri="{FF2B5EF4-FFF2-40B4-BE49-F238E27FC236}">
                <a16:creationId xmlns:a16="http://schemas.microsoft.com/office/drawing/2014/main" id="{465E87D3-8A85-4749-9D00-B889A31D4A57}"/>
              </a:ext>
            </a:extLst>
          </p:cNvPr>
          <p:cNvSpPr>
            <a:spLocks noGrp="1"/>
          </p:cNvSpPr>
          <p:nvPr>
            <p:ph idx="1"/>
          </p:nvPr>
        </p:nvSpPr>
        <p:spPr>
          <a:xfrm>
            <a:off x="189154" y="1227052"/>
            <a:ext cx="9169670" cy="5514425"/>
          </a:xfrm>
        </p:spPr>
        <p:txBody>
          <a:bodyPr>
            <a:normAutofit fontScale="85000" lnSpcReduction="20000"/>
          </a:bodyPr>
          <a:lstStyle/>
          <a:p>
            <a:r>
              <a:rPr lang="en-US" sz="1900" b="1" dirty="0">
                <a:latin typeface="Times New Roman" panose="02020603050405020304" pitchFamily="18" charset="0"/>
                <a:cs typeface="Times New Roman" panose="02020603050405020304" pitchFamily="18" charset="0"/>
              </a:rPr>
              <a:t>Monthly Property Mgm’t Cost                     6% of Monthly Rent or Fixed Price Per Month</a:t>
            </a:r>
          </a:p>
          <a:p>
            <a:endParaRPr lang="en-US" sz="1900"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Yearly Lease Renewals                                   No Renewal Fees</a:t>
            </a:r>
          </a:p>
          <a:p>
            <a:endParaRPr lang="en-US" sz="19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en-US" sz="1900" b="1" dirty="0">
                <a:latin typeface="Times New Roman" panose="02020603050405020304" pitchFamily="18" charset="0"/>
                <a:cs typeface="Times New Roman" panose="02020603050405020304" pitchFamily="18" charset="0"/>
              </a:rPr>
              <a:t>Tenant Placement Fee		      50%-100% of 1</a:t>
            </a:r>
            <a:r>
              <a:rPr lang="en-US" sz="1900" b="1" baseline="30000" dirty="0">
                <a:latin typeface="Times New Roman" panose="02020603050405020304" pitchFamily="18" charset="0"/>
                <a:cs typeface="Times New Roman" panose="02020603050405020304" pitchFamily="18" charset="0"/>
              </a:rPr>
              <a:t>st</a:t>
            </a:r>
            <a:r>
              <a:rPr lang="en-US" sz="1900" b="1" dirty="0">
                <a:latin typeface="Times New Roman" panose="02020603050405020304" pitchFamily="18" charset="0"/>
                <a:cs typeface="Times New Roman" panose="02020603050405020304" pitchFamily="18" charset="0"/>
              </a:rPr>
              <a:t> month’s Rent</a:t>
            </a:r>
            <a:endParaRPr lang="en-US" sz="19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sz="1900" b="1" dirty="0">
                <a:solidFill>
                  <a:schemeClr val="accent5">
                    <a:lumMod val="75000"/>
                  </a:schemeClr>
                </a:solidFill>
                <a:latin typeface="Times New Roman" panose="02020603050405020304" pitchFamily="18" charset="0"/>
                <a:cs typeface="Times New Roman" panose="02020603050405020304" pitchFamily="18" charset="0"/>
              </a:rPr>
              <a:t>     (Commission for                                                                                          </a:t>
            </a:r>
          </a:p>
          <a:p>
            <a:pPr marL="0" indent="0">
              <a:lnSpc>
                <a:spcPct val="120000"/>
              </a:lnSpc>
              <a:spcBef>
                <a:spcPts val="0"/>
              </a:spcBef>
              <a:spcAft>
                <a:spcPts val="0"/>
              </a:spcAft>
              <a:buNone/>
            </a:pPr>
            <a:r>
              <a:rPr lang="en-US" sz="1900" b="1" dirty="0">
                <a:solidFill>
                  <a:schemeClr val="accent5">
                    <a:lumMod val="75000"/>
                  </a:schemeClr>
                </a:solidFill>
                <a:latin typeface="Times New Roman" panose="02020603050405020304" pitchFamily="18" charset="0"/>
                <a:cs typeface="Times New Roman" panose="02020603050405020304" pitchFamily="18" charset="0"/>
              </a:rPr>
              <a:t>     finding tenant when</a:t>
            </a:r>
            <a:r>
              <a:rPr lang="en-US" sz="1900" b="1"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sz="1900" b="1" dirty="0">
                <a:solidFill>
                  <a:schemeClr val="accent5">
                    <a:lumMod val="75000"/>
                  </a:schemeClr>
                </a:solidFill>
                <a:latin typeface="Times New Roman" panose="02020603050405020304" pitchFamily="18" charset="0"/>
                <a:cs typeface="Times New Roman" panose="02020603050405020304" pitchFamily="18" charset="0"/>
              </a:rPr>
              <a:t>     property is vacant.)                                                                                                         </a:t>
            </a:r>
            <a:endParaRPr lang="en-US" sz="1900" dirty="0">
              <a:solidFill>
                <a:schemeClr val="accent5">
                  <a:lumMod val="75000"/>
                </a:schemeClr>
              </a:solidFill>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sz="1900" b="1" dirty="0">
                <a:solidFill>
                  <a:schemeClr val="accent5">
                    <a:lumMod val="75000"/>
                  </a:schemeClr>
                </a:solidFill>
                <a:latin typeface="Times New Roman" panose="02020603050405020304" pitchFamily="18" charset="0"/>
                <a:cs typeface="Times New Roman" panose="02020603050405020304" pitchFamily="18" charset="0"/>
              </a:rPr>
              <a:t>                                                                               </a:t>
            </a:r>
          </a:p>
          <a:p>
            <a:pPr marL="0" indent="0">
              <a:lnSpc>
                <a:spcPct val="120000"/>
              </a:lnSpc>
              <a:spcBef>
                <a:spcPts val="0"/>
              </a:spcBef>
              <a:spcAft>
                <a:spcPts val="0"/>
              </a:spcAft>
              <a:buNone/>
            </a:pPr>
            <a:endParaRPr lang="en-US" sz="1900" dirty="0">
              <a:solidFill>
                <a:schemeClr val="accent5">
                  <a:lumMod val="75000"/>
                </a:schemeClr>
              </a:solidFill>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Late Fees(s)                                                      All Late Fees are kept by Kaizen PM</a:t>
            </a:r>
            <a:endParaRPr lang="en-US" sz="1900" dirty="0">
              <a:latin typeface="Times New Roman" panose="02020603050405020304" pitchFamily="18" charset="0"/>
              <a:cs typeface="Times New Roman" panose="02020603050405020304" pitchFamily="18" charset="0"/>
            </a:endParaRPr>
          </a:p>
          <a:p>
            <a:pPr marL="0" indent="0">
              <a:buNone/>
            </a:pPr>
            <a:r>
              <a:rPr lang="en-US" sz="1900" b="1"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Returned Check Fees                                      All check fees are reimbursed to The Owner</a:t>
            </a:r>
            <a:endParaRPr lang="en-US" sz="1900" dirty="0">
              <a:latin typeface="Times New Roman" panose="02020603050405020304" pitchFamily="18" charset="0"/>
              <a:cs typeface="Times New Roman" panose="02020603050405020304" pitchFamily="18" charset="0"/>
            </a:endParaRPr>
          </a:p>
          <a:p>
            <a:pPr marL="0" indent="0">
              <a:buNone/>
            </a:pPr>
            <a:r>
              <a:rPr lang="en-US" sz="1900" b="1"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Pet Fee(s)                                                         All Non-refundable Pet Deposits are kept by  </a:t>
            </a:r>
            <a:endParaRPr lang="en-US" sz="1900" dirty="0">
              <a:latin typeface="Times New Roman" panose="02020603050405020304" pitchFamily="18" charset="0"/>
              <a:cs typeface="Times New Roman" panose="02020603050405020304" pitchFamily="18" charset="0"/>
            </a:endParaRPr>
          </a:p>
          <a:p>
            <a:pPr marL="0" indent="0">
              <a:buNone/>
            </a:pPr>
            <a:r>
              <a:rPr lang="en-US" sz="1900" b="1" dirty="0">
                <a:latin typeface="Times New Roman" panose="02020603050405020304" pitchFamily="18" charset="0"/>
                <a:cs typeface="Times New Roman" panose="02020603050405020304" pitchFamily="18" charset="0"/>
              </a:rPr>
              <a:t>                                                                               The Owner</a:t>
            </a:r>
            <a:endParaRPr lang="en-US" sz="1900"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Vacant Property Mgm’t Fee                           None</a:t>
            </a:r>
            <a:endParaRPr lang="en-US" sz="3700" dirty="0">
              <a:latin typeface="Times New Roman" panose="02020603050405020304" pitchFamily="18"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6D17C0BD-7975-4824-B4F4-EBD04C223C92}"/>
              </a:ext>
            </a:extLst>
          </p:cNvPr>
          <p:cNvPicPr>
            <a:picLocks noChangeAspect="1"/>
          </p:cNvPicPr>
          <p:nvPr/>
        </p:nvPicPr>
        <p:blipFill>
          <a:blip r:embed="rId2"/>
          <a:stretch>
            <a:fillRect/>
          </a:stretch>
        </p:blipFill>
        <p:spPr>
          <a:xfrm>
            <a:off x="10159069" y="5555965"/>
            <a:ext cx="1635854" cy="8232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452" y="1772404"/>
            <a:ext cx="3196990" cy="1656596"/>
          </a:xfrm>
          <a:prstGeom prst="rect">
            <a:avLst/>
          </a:prstGeom>
          <a:ln w="38100" cmpd="sng">
            <a:gradFill flip="none" rotWithShape="1">
              <a:gsLst>
                <a:gs pos="0">
                  <a:srgbClr val="0000FF"/>
                </a:gs>
                <a:gs pos="100000">
                  <a:srgbClr val="FFFFFF"/>
                </a:gs>
              </a:gsLst>
              <a:lin ang="0" scaled="1"/>
              <a:tileRect/>
            </a:gradFill>
          </a:ln>
        </p:spPr>
      </p:pic>
      <p:sp>
        <p:nvSpPr>
          <p:cNvPr id="8" name="Rectangle 7">
            <a:extLst>
              <a:ext uri="{FF2B5EF4-FFF2-40B4-BE49-F238E27FC236}">
                <a16:creationId xmlns:a16="http://schemas.microsoft.com/office/drawing/2014/main" id="{30AB39F2-071A-4A39-A4E5-7AF2D8298FFA}"/>
              </a:ext>
            </a:extLst>
          </p:cNvPr>
          <p:cNvSpPr/>
          <p:nvPr/>
        </p:nvSpPr>
        <p:spPr>
          <a:xfrm>
            <a:off x="8766678" y="928935"/>
            <a:ext cx="2784781" cy="369332"/>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90730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6AC1-8D6C-413B-B6B8-B237CEE5229A}"/>
              </a:ext>
            </a:extLst>
          </p:cNvPr>
          <p:cNvSpPr>
            <a:spLocks noGrp="1"/>
          </p:cNvSpPr>
          <p:nvPr>
            <p:ph type="title"/>
          </p:nvPr>
        </p:nvSpPr>
        <p:spPr>
          <a:xfrm>
            <a:off x="3147297" y="53412"/>
            <a:ext cx="5897407" cy="796955"/>
          </a:xfrm>
        </p:spPr>
        <p:txBody>
          <a:bodyPr>
            <a:normAutofit/>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SCHEDULE OF FEES CONT’D</a:t>
            </a:r>
          </a:p>
        </p:txBody>
      </p:sp>
      <p:sp>
        <p:nvSpPr>
          <p:cNvPr id="3" name="Content Placeholder 2">
            <a:extLst>
              <a:ext uri="{FF2B5EF4-FFF2-40B4-BE49-F238E27FC236}">
                <a16:creationId xmlns:a16="http://schemas.microsoft.com/office/drawing/2014/main" id="{465E87D3-8A85-4749-9D00-B889A31D4A57}"/>
              </a:ext>
            </a:extLst>
          </p:cNvPr>
          <p:cNvSpPr>
            <a:spLocks noGrp="1"/>
          </p:cNvSpPr>
          <p:nvPr>
            <p:ph idx="1"/>
          </p:nvPr>
        </p:nvSpPr>
        <p:spPr>
          <a:xfrm>
            <a:off x="-1" y="1205536"/>
            <a:ext cx="10793691" cy="5652463"/>
          </a:xfrm>
        </p:spPr>
        <p:txBody>
          <a:bodyPr>
            <a:normAutofit fontScale="92500" lnSpcReduction="10000"/>
          </a:bodyPr>
          <a:lstStyle/>
          <a:p>
            <a:pPr>
              <a:lnSpc>
                <a:spcPct val="110000"/>
              </a:lnSpc>
              <a:spcBef>
                <a:spcPts val="0"/>
              </a:spcBef>
              <a:spcAft>
                <a:spcPts val="0"/>
              </a:spcAft>
            </a:pPr>
            <a:r>
              <a:rPr lang="en-US" sz="1900" b="1" dirty="0">
                <a:latin typeface="Times New Roman" panose="02020603050405020304" pitchFamily="18" charset="0"/>
                <a:cs typeface="Times New Roman" panose="02020603050405020304" pitchFamily="18" charset="0"/>
              </a:rPr>
              <a:t>Maintenance Fees                                 Competitively Priced. </a:t>
            </a:r>
            <a:r>
              <a:rPr lang="en-US" sz="1900" b="1" dirty="0">
                <a:solidFill>
                  <a:schemeClr val="accent5">
                    <a:lumMod val="75000"/>
                  </a:schemeClr>
                </a:solidFill>
                <a:latin typeface="Times New Roman" panose="02020603050405020304" pitchFamily="18" charset="0"/>
                <a:cs typeface="Times New Roman" panose="02020603050405020304" pitchFamily="18" charset="0"/>
              </a:rPr>
              <a:t>(Many </a:t>
            </a:r>
            <a:endParaRPr lang="en-US" sz="1900" dirty="0">
              <a:solidFill>
                <a:schemeClr val="accent5">
                  <a:lumMod val="75000"/>
                </a:schemeClr>
              </a:solidFill>
              <a:latin typeface="Times New Roman" panose="02020603050405020304" pitchFamily="18" charset="0"/>
              <a:cs typeface="Times New Roman" panose="02020603050405020304" pitchFamily="18" charset="0"/>
            </a:endParaRPr>
          </a:p>
          <a:p>
            <a:pPr marL="0" indent="0">
              <a:lnSpc>
                <a:spcPct val="110000"/>
              </a:lnSpc>
              <a:spcBef>
                <a:spcPts val="0"/>
              </a:spcBef>
              <a:spcAft>
                <a:spcPts val="0"/>
              </a:spcAft>
              <a:buNone/>
            </a:pPr>
            <a:r>
              <a:rPr lang="en-US" sz="1900" b="1" dirty="0">
                <a:solidFill>
                  <a:schemeClr val="accent5">
                    <a:lumMod val="75000"/>
                  </a:schemeClr>
                </a:solidFill>
                <a:latin typeface="Times New Roman" panose="02020603050405020304" pitchFamily="18" charset="0"/>
                <a:cs typeface="Times New Roman" panose="02020603050405020304" pitchFamily="18" charset="0"/>
              </a:rPr>
              <a:t>                                                                     jobs done on a Job Price basis to save costs)</a:t>
            </a:r>
          </a:p>
          <a:p>
            <a:pPr marL="0" indent="0">
              <a:lnSpc>
                <a:spcPct val="110000"/>
              </a:lnSpc>
              <a:spcBef>
                <a:spcPts val="0"/>
              </a:spcBef>
              <a:spcAft>
                <a:spcPts val="0"/>
              </a:spcAft>
              <a:buNone/>
            </a:pPr>
            <a:endParaRPr lang="en-US" sz="1900" dirty="0">
              <a:solidFill>
                <a:schemeClr val="accent5">
                  <a:lumMod val="75000"/>
                </a:schemeClr>
              </a:solidFill>
              <a:latin typeface="Times New Roman" panose="02020603050405020304" pitchFamily="18" charset="0"/>
              <a:cs typeface="Times New Roman" panose="02020603050405020304" pitchFamily="18" charset="0"/>
            </a:endParaRPr>
          </a:p>
          <a:p>
            <a:pPr marL="0" indent="0">
              <a:lnSpc>
                <a:spcPct val="110000"/>
              </a:lnSpc>
              <a:spcBef>
                <a:spcPts val="0"/>
              </a:spcBef>
              <a:spcAft>
                <a:spcPts val="0"/>
              </a:spcAft>
              <a:buNone/>
            </a:pPr>
            <a:endParaRPr lang="en-US" sz="1900" dirty="0">
              <a:solidFill>
                <a:schemeClr val="accent5">
                  <a:lumMod val="75000"/>
                </a:schemeClr>
              </a:solidFill>
              <a:latin typeface="Times New Roman" panose="02020603050405020304" pitchFamily="18" charset="0"/>
              <a:cs typeface="Times New Roman" panose="02020603050405020304" pitchFamily="18" charset="0"/>
            </a:endParaRPr>
          </a:p>
          <a:p>
            <a:pPr>
              <a:lnSpc>
                <a:spcPct val="110000"/>
              </a:lnSpc>
              <a:spcBef>
                <a:spcPts val="0"/>
              </a:spcBef>
              <a:spcAft>
                <a:spcPts val="0"/>
              </a:spcAft>
            </a:pPr>
            <a:r>
              <a:rPr lang="en-US" sz="1900" b="1" dirty="0">
                <a:latin typeface="Times New Roman" panose="02020603050405020304" pitchFamily="18" charset="0"/>
                <a:cs typeface="Times New Roman" panose="02020603050405020304" pitchFamily="18" charset="0"/>
              </a:rPr>
              <a:t>Sales Commission                                 Without co-op broker – 3 % Comm</a:t>
            </a:r>
            <a:endParaRPr lang="en-US" sz="19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0"/>
              </a:spcAft>
              <a:buNone/>
            </a:pPr>
            <a:r>
              <a:rPr lang="en-US" sz="1900" b="1" dirty="0">
                <a:solidFill>
                  <a:schemeClr val="accent5">
                    <a:lumMod val="75000"/>
                  </a:schemeClr>
                </a:solidFill>
                <a:latin typeface="Times New Roman" panose="02020603050405020304" pitchFamily="18" charset="0"/>
                <a:cs typeface="Times New Roman" panose="02020603050405020304" pitchFamily="18" charset="0"/>
              </a:rPr>
              <a:t>     (For selling property while                  (With co-op broker – 4.0 % Comm)</a:t>
            </a:r>
          </a:p>
          <a:p>
            <a:pPr marL="0" indent="0">
              <a:lnSpc>
                <a:spcPct val="110000"/>
              </a:lnSpc>
              <a:spcBef>
                <a:spcPts val="0"/>
              </a:spcBef>
              <a:spcAft>
                <a:spcPts val="0"/>
              </a:spcAft>
              <a:buNone/>
            </a:pPr>
            <a:r>
              <a:rPr lang="en-US" sz="1900" b="1" dirty="0">
                <a:solidFill>
                  <a:schemeClr val="accent5">
                    <a:lumMod val="75000"/>
                  </a:schemeClr>
                </a:solidFill>
                <a:latin typeface="Times New Roman" panose="02020603050405020304" pitchFamily="18" charset="0"/>
                <a:cs typeface="Times New Roman" panose="02020603050405020304" pitchFamily="18" charset="0"/>
              </a:rPr>
              <a:t>     under management)                             </a:t>
            </a:r>
            <a:endParaRPr lang="en-US" sz="1900" dirty="0">
              <a:solidFill>
                <a:schemeClr val="accent5">
                  <a:lumMod val="75000"/>
                </a:schemeClr>
              </a:solidFill>
              <a:latin typeface="Times New Roman" panose="02020603050405020304" pitchFamily="18" charset="0"/>
              <a:cs typeface="Times New Roman" panose="02020603050405020304" pitchFamily="18" charset="0"/>
            </a:endParaRPr>
          </a:p>
          <a:p>
            <a:pPr marL="0" indent="0">
              <a:lnSpc>
                <a:spcPct val="110000"/>
              </a:lnSpc>
              <a:spcBef>
                <a:spcPts val="0"/>
              </a:spcBef>
              <a:spcAft>
                <a:spcPts val="0"/>
              </a:spcAft>
              <a:buNone/>
            </a:pPr>
            <a:r>
              <a:rPr lang="en-US" sz="1900" b="1"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pPr>
              <a:spcBef>
                <a:spcPts val="0"/>
              </a:spcBef>
              <a:spcAft>
                <a:spcPts val="0"/>
              </a:spcAft>
            </a:pPr>
            <a:r>
              <a:rPr lang="en-US" sz="1900" b="1" dirty="0">
                <a:latin typeface="Times New Roman" panose="02020603050405020304" pitchFamily="18" charset="0"/>
                <a:cs typeface="Times New Roman" panose="02020603050405020304" pitchFamily="18" charset="0"/>
              </a:rPr>
              <a:t>Advertising                                             MLS, Zillow &amp; over 100 other websites included</a:t>
            </a:r>
            <a:endParaRPr lang="en-US" sz="19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900" b="1" dirty="0">
                <a:latin typeface="Times New Roman" panose="02020603050405020304" pitchFamily="18" charset="0"/>
                <a:cs typeface="Times New Roman" panose="02020603050405020304" pitchFamily="18" charset="0"/>
              </a:rPr>
              <a:t>                                                                      </a:t>
            </a:r>
            <a:endParaRPr lang="en-US" sz="1900" b="1" dirty="0">
              <a:solidFill>
                <a:schemeClr val="accent5">
                  <a:lumMod val="75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900" dirty="0">
              <a:solidFill>
                <a:schemeClr val="accent5">
                  <a:lumMod val="75000"/>
                </a:schemeClr>
              </a:solidFill>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Move-in/Move Out Docs                        No Charge</a:t>
            </a:r>
            <a:endParaRPr lang="en-US" sz="1900" dirty="0">
              <a:latin typeface="Times New Roman" panose="02020603050405020304" pitchFamily="18" charset="0"/>
              <a:cs typeface="Times New Roman" panose="02020603050405020304" pitchFamily="18" charset="0"/>
            </a:endParaRPr>
          </a:p>
          <a:p>
            <a:pPr marL="0" indent="0">
              <a:buNone/>
            </a:pPr>
            <a:r>
              <a:rPr lang="en-US" sz="1900" b="1"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Owner Payments                                    Owners are paid monthly by EFT via the </a:t>
            </a:r>
            <a:endParaRPr lang="en-US" sz="19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900" b="1" dirty="0">
                <a:latin typeface="Times New Roman" panose="02020603050405020304" pitchFamily="18" charset="0"/>
                <a:cs typeface="Times New Roman" panose="02020603050405020304" pitchFamily="18" charset="0"/>
              </a:rPr>
              <a:t>                                                                      Kaizen PM Website </a:t>
            </a:r>
            <a:r>
              <a:rPr lang="en-US" sz="1900" b="1" dirty="0">
                <a:solidFill>
                  <a:schemeClr val="accent5">
                    <a:lumMod val="75000"/>
                  </a:schemeClr>
                </a:solidFill>
                <a:latin typeface="Times New Roman" panose="02020603050405020304" pitchFamily="18" charset="0"/>
                <a:cs typeface="Times New Roman" panose="02020603050405020304" pitchFamily="18" charset="0"/>
              </a:rPr>
              <a:t>(A user/owner account is </a:t>
            </a:r>
            <a:endParaRPr lang="en-US" sz="1900" dirty="0">
              <a:solidFill>
                <a:schemeClr val="accent5">
                  <a:lumMod val="75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900" b="1" dirty="0">
                <a:solidFill>
                  <a:schemeClr val="accent5">
                    <a:lumMod val="75000"/>
                  </a:schemeClr>
                </a:solidFill>
                <a:latin typeface="Times New Roman" panose="02020603050405020304" pitchFamily="18" charset="0"/>
                <a:cs typeface="Times New Roman" panose="02020603050405020304" pitchFamily="18" charset="0"/>
              </a:rPr>
              <a:t>                                                                       established for each owner. (Owner receives </a:t>
            </a:r>
            <a:endParaRPr lang="en-US" sz="1900" dirty="0">
              <a:solidFill>
                <a:schemeClr val="accent5">
                  <a:lumMod val="75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900" b="1" dirty="0">
                <a:solidFill>
                  <a:schemeClr val="accent5">
                    <a:lumMod val="75000"/>
                  </a:schemeClr>
                </a:solidFill>
                <a:latin typeface="Times New Roman" panose="02020603050405020304" pitchFamily="18" charset="0"/>
                <a:cs typeface="Times New Roman" panose="02020603050405020304" pitchFamily="18" charset="0"/>
              </a:rPr>
              <a:t>                                                                       funds within 24-72hrs)</a:t>
            </a:r>
            <a:endParaRPr lang="en-US" sz="1900" dirty="0">
              <a:solidFill>
                <a:schemeClr val="accent5">
                  <a:lumMod val="75000"/>
                </a:schemeClr>
              </a:solidFill>
              <a:latin typeface="Times New Roman" panose="02020603050405020304" pitchFamily="18" charset="0"/>
              <a:cs typeface="Times New Roman" panose="02020603050405020304" pitchFamily="18" charset="0"/>
            </a:endParaRPr>
          </a:p>
          <a:p>
            <a:pPr marL="0" indent="0">
              <a:buNone/>
            </a:pPr>
            <a:endParaRPr lang="en-US" sz="19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D17C0BD-7975-4824-B4F4-EBD04C223C92}"/>
              </a:ext>
            </a:extLst>
          </p:cNvPr>
          <p:cNvPicPr>
            <a:picLocks noChangeAspect="1"/>
          </p:cNvPicPr>
          <p:nvPr/>
        </p:nvPicPr>
        <p:blipFill>
          <a:blip r:embed="rId2"/>
          <a:stretch>
            <a:fillRect/>
          </a:stretch>
        </p:blipFill>
        <p:spPr>
          <a:xfrm>
            <a:off x="10402267" y="5812654"/>
            <a:ext cx="1635854" cy="82323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754" y="2199990"/>
            <a:ext cx="2654777" cy="1375636"/>
          </a:xfrm>
          <a:prstGeom prst="rect">
            <a:avLst/>
          </a:prstGeom>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3904296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A9C3BDFB-B027-41AE-B132-537DEBF01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300" y="5804811"/>
            <a:ext cx="1736725" cy="86836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4">
            <a:extLst>
              <a:ext uri="{FF2B5EF4-FFF2-40B4-BE49-F238E27FC236}">
                <a16:creationId xmlns:a16="http://schemas.microsoft.com/office/drawing/2014/main" id="{788C9250-0B89-4828-8EF3-DEA1AB0EFC0C}"/>
              </a:ext>
            </a:extLst>
          </p:cNvPr>
          <p:cNvSpPr>
            <a:spLocks noChangeArrowheads="1"/>
          </p:cNvSpPr>
          <p:nvPr/>
        </p:nvSpPr>
        <p:spPr bwMode="auto">
          <a:xfrm>
            <a:off x="3559872" y="273534"/>
            <a:ext cx="5072256" cy="5878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CONTACT INFORMATION</a:t>
            </a:r>
            <a:endParaRPr kumimoji="0" lang="en-US" altLang="en-US" sz="1600" b="0" i="0" u="none" strike="noStrike" cap="none" normalizeH="0" baseline="0" dirty="0">
              <a:ln>
                <a:noFill/>
              </a:ln>
              <a:solidFill>
                <a:schemeClr val="accent5">
                  <a:lumMod val="7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Clyde R. Williams (GRI, LCAM, PMP)</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Managing Broker / Kaizen Real Properties LLC</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20562 NW 10th Avenue, Miami, FL 33169</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Phone : (o) 9547349883; (c) 9546483187</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Email :</a:t>
            </a:r>
            <a:r>
              <a:rPr kumimoji="0" lang="en-US" altLang="en-US" sz="16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1600" b="0" i="0" u="none" strike="noStrike" cap="none" normalizeH="0" baseline="0" dirty="0">
                <a:ln>
                  <a:noFill/>
                </a:ln>
                <a:solidFill>
                  <a:srgbClr val="1155CC"/>
                </a:solidFill>
                <a:effectLst/>
                <a:latin typeface="Arial" panose="020B0604020202020204" pitchFamily="34" charset="0"/>
                <a:ea typeface="Times New Roman" panose="02020603050405020304" pitchFamily="18" charset="0"/>
                <a:cs typeface="Arial" panose="020B0604020202020204" pitchFamily="34" charset="0"/>
                <a:hlinkClick r:id="rId3"/>
              </a:rPr>
              <a:t>clydewill245@gmail.com</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155CC"/>
                </a:solidFill>
                <a:effectLst/>
                <a:latin typeface="Arial" panose="020B0604020202020204" pitchFamily="34" charset="0"/>
                <a:ea typeface="Times New Roman" panose="02020603050405020304" pitchFamily="18" charset="0"/>
                <a:cs typeface="Arial" panose="020B0604020202020204" pitchFamily="34" charset="0"/>
                <a:hlinkClick r:id="rId4"/>
              </a:rPr>
              <a:t>https://kaizenrp.managebuilding.com</a:t>
            </a:r>
            <a:endParaRPr kumimoji="0" lang="en-US" altLang="en-US" sz="1600" b="0" i="0" u="none" strike="noStrike" cap="none" normalizeH="0" baseline="0" dirty="0">
              <a:ln>
                <a:noFill/>
              </a:ln>
              <a:solidFill>
                <a:srgbClr val="1155CC"/>
              </a:solidFill>
              <a:effectLst/>
              <a:latin typeface="Arial" panose="020B0604020202020204" pitchFamily="34" charset="0"/>
              <a:ea typeface="Times New Roman" panose="02020603050405020304" pitchFamily="18" charset="0"/>
              <a:cs typeface="Arial" panose="020B0604020202020204" pitchFamily="34" charset="0"/>
            </a:endParaRPr>
          </a:p>
          <a:p>
            <a:pPr algn="ctr" defTabSz="914400" eaLnBrk="0" fontAlgn="base" hangingPunct="0">
              <a:spcBef>
                <a:spcPct val="0"/>
              </a:spcBef>
              <a:spcAft>
                <a:spcPct val="0"/>
              </a:spcAft>
            </a:pPr>
            <a:r>
              <a:rPr lang="en-US" altLang="en-US" sz="1600" u="sng" dirty="0">
                <a:solidFill>
                  <a:schemeClr val="bg1"/>
                </a:solidFill>
                <a:latin typeface="Arial" panose="020B0604020202020204" pitchFamily="34" charset="0"/>
                <a:ea typeface="Times New Roman" panose="02020603050405020304" pitchFamily="18" charset="0"/>
                <a:cs typeface="Arial" panose="020B0604020202020204" pitchFamily="34" charset="0"/>
              </a:rPr>
              <a:t>https://KaizenRealHomes.com</a:t>
            </a:r>
            <a:endParaRPr lang="en-US" altLang="en-US" sz="1600" u="sng"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45FE09-AAF6-4C9B-A2AE-D61E579E57CD}"/>
              </a:ext>
            </a:extLst>
          </p:cNvPr>
          <p:cNvPicPr>
            <a:picLocks noChangeAspect="1"/>
          </p:cNvPicPr>
          <p:nvPr/>
        </p:nvPicPr>
        <p:blipFill>
          <a:blip r:embed="rId5"/>
          <a:stretch>
            <a:fillRect/>
          </a:stretch>
        </p:blipFill>
        <p:spPr>
          <a:xfrm>
            <a:off x="10302385" y="5788004"/>
            <a:ext cx="1760111" cy="885765"/>
          </a:xfrm>
          <a:prstGeom prst="rect">
            <a:avLst/>
          </a:prstGeom>
        </p:spPr>
      </p:pic>
      <p:pic>
        <p:nvPicPr>
          <p:cNvPr id="3074" name="Picture 2" descr="Related image">
            <a:extLst>
              <a:ext uri="{FF2B5EF4-FFF2-40B4-BE49-F238E27FC236}">
                <a16:creationId xmlns:a16="http://schemas.microsoft.com/office/drawing/2014/main" id="{3041E3FB-194A-4352-AD14-9670DBBEB0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0020" y="1792422"/>
            <a:ext cx="2528040" cy="2248794"/>
          </a:xfrm>
          <a:prstGeom prst="rect">
            <a:avLst/>
          </a:prstGeom>
          <a:noFill/>
          <a:ln w="38100" cmpd="sng">
            <a:gradFill flip="none" rotWithShape="1">
              <a:gsLst>
                <a:gs pos="0">
                  <a:srgbClr val="0000FF"/>
                </a:gs>
                <a:gs pos="100000">
                  <a:srgbClr val="FFFFFF"/>
                </a:gs>
              </a:gsLst>
              <a:lin ang="0" scaled="1"/>
              <a:tileRect/>
            </a:gradFill>
          </a:ln>
          <a:extLst>
            <a:ext uri="{909E8E84-426E-40dd-AFC4-6F175D3DCCD1}">
              <a14:hiddenFill xmlns:a14="http://schemas.microsoft.com/office/drawing/2010/main" xmlns="">
                <a:solidFill>
                  <a:srgbClr val="FFFFFF"/>
                </a:solidFill>
              </a14:hiddenFill>
            </a:ext>
          </a:extLst>
        </p:spPr>
      </p:pic>
      <p:sp>
        <p:nvSpPr>
          <p:cNvPr id="8" name="Title 1">
            <a:extLst>
              <a:ext uri="{FF2B5EF4-FFF2-40B4-BE49-F238E27FC236}">
                <a16:creationId xmlns:a16="http://schemas.microsoft.com/office/drawing/2014/main" id="{F55E1ABC-234E-4762-A1C2-10AEA853A1A1}"/>
              </a:ext>
            </a:extLst>
          </p:cNvPr>
          <p:cNvSpPr txBox="1">
            <a:spLocks/>
          </p:cNvSpPr>
          <p:nvPr/>
        </p:nvSpPr>
        <p:spPr>
          <a:xfrm>
            <a:off x="1448311" y="314257"/>
            <a:ext cx="9295378" cy="874622"/>
          </a:xfrm>
          <a:prstGeom prst="rect">
            <a:avLst/>
          </a:prstGeom>
        </p:spPr>
        <p:txBody>
          <a:bodyPr>
            <a:normAutofit fontScale="8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1">
                    <a:lumMod val="60000"/>
                    <a:lumOff val="40000"/>
                  </a:schemeClr>
                </a:solidFill>
              </a:rPr>
              <a:t>KAI</a:t>
            </a:r>
            <a:r>
              <a:rPr lang="en-US" b="1" dirty="0">
                <a:solidFill>
                  <a:schemeClr val="bg1"/>
                </a:solidFill>
              </a:rPr>
              <a:t>ZEN PROPERTY MANAGEMENT                        </a:t>
            </a:r>
            <a:br>
              <a:rPr lang="en-US" b="1" dirty="0">
                <a:solidFill>
                  <a:schemeClr val="bg1"/>
                </a:solidFill>
              </a:rPr>
            </a:br>
            <a:endParaRPr lang="en-US" dirty="0"/>
          </a:p>
        </p:txBody>
      </p:sp>
      <p:sp>
        <p:nvSpPr>
          <p:cNvPr id="9" name="Subtitle 2">
            <a:extLst>
              <a:ext uri="{FF2B5EF4-FFF2-40B4-BE49-F238E27FC236}">
                <a16:creationId xmlns:a16="http://schemas.microsoft.com/office/drawing/2014/main" id="{F3B46110-A06C-48EF-9A98-90ADDD889A1E}"/>
              </a:ext>
            </a:extLst>
          </p:cNvPr>
          <p:cNvSpPr txBox="1">
            <a:spLocks/>
          </p:cNvSpPr>
          <p:nvPr/>
        </p:nvSpPr>
        <p:spPr>
          <a:xfrm>
            <a:off x="2566587" y="703891"/>
            <a:ext cx="7058827" cy="1226475"/>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r>
              <a:rPr lang="en-US" b="1" dirty="0">
                <a:solidFill>
                  <a:schemeClr val="accent5">
                    <a:lumMod val="75000"/>
                  </a:schemeClr>
                </a:solidFill>
                <a:latin typeface="Algerian" panose="04020705040A02060702" pitchFamily="82" charset="0"/>
              </a:rPr>
              <a:t>DELIVERING PEACE OF MIND, AT AN AFFORDABLE PRICE</a:t>
            </a:r>
            <a:endParaRPr lang="en-US" dirty="0">
              <a:solidFill>
                <a:schemeClr val="accent5">
                  <a:lumMod val="75000"/>
                </a:schemeClr>
              </a:solidFill>
              <a:latin typeface="Algerian" panose="04020705040A02060702" pitchFamily="82" charset="0"/>
            </a:endParaRPr>
          </a:p>
          <a:p>
            <a:pPr algn="ctr"/>
            <a:endParaRPr lang="en-US" dirty="0"/>
          </a:p>
        </p:txBody>
      </p:sp>
      <p:pic>
        <p:nvPicPr>
          <p:cNvPr id="10" name="Picture 9">
            <a:extLst>
              <a:ext uri="{FF2B5EF4-FFF2-40B4-BE49-F238E27FC236}">
                <a16:creationId xmlns:a16="http://schemas.microsoft.com/office/drawing/2014/main" id="{A816CDB5-D630-4866-8AAA-65B7002FCB3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781" y="5836662"/>
            <a:ext cx="1048888" cy="854389"/>
          </a:xfrm>
          <a:prstGeom prst="rect">
            <a:avLst/>
          </a:prstGeom>
          <a:noFill/>
          <a:ln>
            <a:noFill/>
          </a:ln>
        </p:spPr>
      </p:pic>
      <p:pic>
        <p:nvPicPr>
          <p:cNvPr id="2" name="Picture 2" descr="Image result for pictures of a phone call">
            <a:extLst>
              <a:ext uri="{FF2B5EF4-FFF2-40B4-BE49-F238E27FC236}">
                <a16:creationId xmlns:a16="http://schemas.microsoft.com/office/drawing/2014/main" id="{67E99F55-6F03-496B-B75B-BCD2D43F8E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9781" y="4933086"/>
            <a:ext cx="1092897" cy="90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35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2539-1B58-4217-8491-416F596F07C4}"/>
              </a:ext>
            </a:extLst>
          </p:cNvPr>
          <p:cNvSpPr>
            <a:spLocks noGrp="1"/>
          </p:cNvSpPr>
          <p:nvPr>
            <p:ph type="title"/>
          </p:nvPr>
        </p:nvSpPr>
        <p:spPr>
          <a:xfrm>
            <a:off x="1828800" y="218678"/>
            <a:ext cx="8534400" cy="1507067"/>
          </a:xfrm>
        </p:spPr>
        <p:txBody>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LICENSED BROKER PROFILE</a:t>
            </a:r>
            <a:br>
              <a:rPr lang="en-US" dirty="0"/>
            </a:br>
            <a:endParaRPr lang="en-US" dirty="0"/>
          </a:p>
        </p:txBody>
      </p:sp>
      <p:sp>
        <p:nvSpPr>
          <p:cNvPr id="3" name="Content Placeholder 2">
            <a:extLst>
              <a:ext uri="{FF2B5EF4-FFF2-40B4-BE49-F238E27FC236}">
                <a16:creationId xmlns:a16="http://schemas.microsoft.com/office/drawing/2014/main" id="{E1176082-E3F4-4975-84E5-2064B7638DAE}"/>
              </a:ext>
            </a:extLst>
          </p:cNvPr>
          <p:cNvSpPr>
            <a:spLocks noGrp="1"/>
          </p:cNvSpPr>
          <p:nvPr>
            <p:ph idx="1"/>
          </p:nvPr>
        </p:nvSpPr>
        <p:spPr>
          <a:xfrm>
            <a:off x="1348034" y="1725746"/>
            <a:ext cx="9301556" cy="4083798"/>
          </a:xfrm>
        </p:spPr>
        <p:txBody>
          <a:bodyPr>
            <a:normAutofit fontScale="85000" lnSpcReduction="20000"/>
          </a:bodyPr>
          <a:lstStyle/>
          <a:p>
            <a:pPr algn="just"/>
            <a:r>
              <a:rPr lang="en-US" sz="2200" b="1" i="1" dirty="0">
                <a:latin typeface="Times New Roman" panose="02020603050405020304" pitchFamily="18" charset="0"/>
                <a:cs typeface="Times New Roman" panose="02020603050405020304" pitchFamily="18" charset="0"/>
              </a:rPr>
              <a:t>Clyde R. Williams is the Owner/Managing Broker for Kaizen Property Management (KPM), which is a division of Kaizen Real Properties LLC (KRPs). He has been in the real estate industry for over 10 years, initially as an investor only, and then moved on to real estate sales and property management. He began acquiring his portfolio of property investments, which he purchased and managed; since 2009 and later transitioned into property management on a full time basis. </a:t>
            </a:r>
            <a:endParaRPr lang="en-US" sz="2200" b="1" dirty="0">
              <a:latin typeface="Times New Roman" panose="02020603050405020304" pitchFamily="18" charset="0"/>
              <a:cs typeface="Times New Roman" panose="02020603050405020304" pitchFamily="18" charset="0"/>
            </a:endParaRPr>
          </a:p>
          <a:p>
            <a:pPr algn="just"/>
            <a:r>
              <a:rPr lang="en-US" sz="2200" b="1" i="1" dirty="0">
                <a:latin typeface="Times New Roman" panose="02020603050405020304" pitchFamily="18" charset="0"/>
                <a:cs typeface="Times New Roman" panose="02020603050405020304" pitchFamily="18" charset="0"/>
              </a:rPr>
              <a:t>Mr. Williams is also a Condominium Board President in the city of Miramar and is a licensed Community Association Manager (LCAM). His education includes; MSc in Industrial/Petroleum Management, BSc Industrial Management, Technical Diplomas in Mechanical and Petroleum Engineering. He also holds the PMP designation (Project Management Professional); from the Project Management Institute, USA and the GRI designation (Graduate Realtor Institute); from the National Association of Realtors, Florida. </a:t>
            </a:r>
            <a:endParaRPr lang="en-US" sz="2200" b="1"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C5BE7AA-7E09-4CAC-AFC4-2CA6A23725F8}"/>
              </a:ext>
            </a:extLst>
          </p:cNvPr>
          <p:cNvPicPr>
            <a:picLocks noChangeAspect="1"/>
          </p:cNvPicPr>
          <p:nvPr/>
        </p:nvPicPr>
        <p:blipFill>
          <a:blip r:embed="rId2"/>
          <a:stretch>
            <a:fillRect/>
          </a:stretch>
        </p:blipFill>
        <p:spPr>
          <a:xfrm>
            <a:off x="9961490" y="5677964"/>
            <a:ext cx="1934082" cy="973314"/>
          </a:xfrm>
          <a:prstGeom prst="rect">
            <a:avLst/>
          </a:prstGeom>
        </p:spPr>
      </p:pic>
    </p:spTree>
    <p:extLst>
      <p:ext uri="{BB962C8B-B14F-4D97-AF65-F5344CB8AC3E}">
        <p14:creationId xmlns:p14="http://schemas.microsoft.com/office/powerpoint/2010/main" val="153761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093A-D2AC-4BCD-9B8E-941B9F68A879}"/>
              </a:ext>
            </a:extLst>
          </p:cNvPr>
          <p:cNvSpPr>
            <a:spLocks noGrp="1"/>
          </p:cNvSpPr>
          <p:nvPr>
            <p:ph type="title"/>
          </p:nvPr>
        </p:nvSpPr>
        <p:spPr>
          <a:xfrm>
            <a:off x="1828800" y="166301"/>
            <a:ext cx="8534400" cy="1507067"/>
          </a:xfrm>
        </p:spPr>
        <p:txBody>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THE COMPANY</a:t>
            </a:r>
            <a:br>
              <a:rPr lang="en-US" b="1" dirty="0">
                <a:solidFill>
                  <a:schemeClr val="accent5">
                    <a:lumMod val="75000"/>
                  </a:schemeClr>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0518F93-D05F-4EA1-895E-14D57DD20FA5}"/>
              </a:ext>
            </a:extLst>
          </p:cNvPr>
          <p:cNvSpPr>
            <a:spLocks noGrp="1"/>
          </p:cNvSpPr>
          <p:nvPr>
            <p:ph idx="1"/>
          </p:nvPr>
        </p:nvSpPr>
        <p:spPr>
          <a:xfrm>
            <a:off x="856564" y="1785077"/>
            <a:ext cx="10129847" cy="2928153"/>
          </a:xfrm>
        </p:spPr>
        <p:txBody>
          <a:bodyPr>
            <a:normAutofit fontScale="25000" lnSpcReduction="20000"/>
          </a:bodyPr>
          <a:lstStyle/>
          <a:p>
            <a:r>
              <a:rPr lang="en-US" sz="8000" b="1" dirty="0">
                <a:latin typeface="Times New Roman" panose="02020603050405020304" pitchFamily="18" charset="0"/>
                <a:cs typeface="Times New Roman" panose="02020603050405020304" pitchFamily="18" charset="0"/>
              </a:rPr>
              <a:t>KAIZEN PROPERTY MANAGEMENT IS A FULL SERVICE PROPERTY MANAGEMENT COMPANY SPECIALIZING IN SINGLE FAMILY, CONDO, TOWNHOUSE, MULTI-FAMILY AND SELECTIVE COMMERCIAL PROPERTIES.</a:t>
            </a:r>
          </a:p>
          <a:p>
            <a:endParaRPr lang="en-US" sz="8000" b="1" dirty="0">
              <a:latin typeface="Times New Roman" panose="02020603050405020304" pitchFamily="18" charset="0"/>
              <a:cs typeface="Times New Roman" panose="02020603050405020304" pitchFamily="18" charset="0"/>
            </a:endParaRPr>
          </a:p>
          <a:p>
            <a:r>
              <a:rPr lang="en-US" sz="8000" b="1" dirty="0">
                <a:latin typeface="Times New Roman" panose="02020603050405020304" pitchFamily="18" charset="0"/>
                <a:cs typeface="Times New Roman" panose="02020603050405020304" pitchFamily="18" charset="0"/>
              </a:rPr>
              <a:t>WE PROFESSIONALLY MAINTAIN, MARKET, PROCURE QUALIFIED TENANTS AND MANAGE THE DAILY OPERATIONS OF EACH PROPERTY.</a:t>
            </a:r>
          </a:p>
          <a:p>
            <a:pPr marL="0" indent="0">
              <a:buNone/>
            </a:pPr>
            <a:endParaRPr lang="en-US" sz="8000" b="1" dirty="0">
              <a:latin typeface="Times New Roman" panose="02020603050405020304" pitchFamily="18" charset="0"/>
              <a:cs typeface="Times New Roman" panose="02020603050405020304" pitchFamily="18" charset="0"/>
            </a:endParaRPr>
          </a:p>
          <a:p>
            <a:r>
              <a:rPr lang="en-US" sz="8000" b="1" dirty="0">
                <a:latin typeface="Times New Roman" panose="02020603050405020304" pitchFamily="18" charset="0"/>
                <a:cs typeface="Times New Roman" panose="02020603050405020304" pitchFamily="18" charset="0"/>
              </a:rPr>
              <a:t>OUR IN-HOUSE STAFF ENSURES EFFICIENT, AFFORDABLE REPAIRS AND WE SEEK THE BEST PRICES FROM QUALIFIED SERVICE PROVIDERS FOR ALL CONTRACT WORK.</a:t>
            </a:r>
          </a:p>
          <a:p>
            <a:r>
              <a:rPr lang="en-US" sz="8000" b="1" dirty="0">
                <a:latin typeface="Times New Roman" panose="02020603050405020304" pitchFamily="18" charset="0"/>
                <a:cs typeface="Times New Roman" panose="02020603050405020304" pitchFamily="18" charset="0"/>
              </a:rPr>
              <a:t>OUR COMMITMENT TO EXCELLENT  SERVICE IS CONTINUOUS, AND WE MANAGE ALL PROPERTIES AS IF THEY WERE OUR OWN.</a:t>
            </a:r>
          </a:p>
          <a:p>
            <a:endParaRPr lang="en-US" dirty="0"/>
          </a:p>
        </p:txBody>
      </p:sp>
      <p:pic>
        <p:nvPicPr>
          <p:cNvPr id="5" name="Picture 4">
            <a:extLst>
              <a:ext uri="{FF2B5EF4-FFF2-40B4-BE49-F238E27FC236}">
                <a16:creationId xmlns:a16="http://schemas.microsoft.com/office/drawing/2014/main" id="{885513B5-4779-4210-B6CF-0AD9D42C38FC}"/>
              </a:ext>
            </a:extLst>
          </p:cNvPr>
          <p:cNvPicPr>
            <a:picLocks noChangeAspect="1"/>
          </p:cNvPicPr>
          <p:nvPr/>
        </p:nvPicPr>
        <p:blipFill>
          <a:blip r:embed="rId2"/>
          <a:stretch>
            <a:fillRect/>
          </a:stretch>
        </p:blipFill>
        <p:spPr>
          <a:xfrm>
            <a:off x="9990980" y="5061621"/>
            <a:ext cx="1990862" cy="1001888"/>
          </a:xfrm>
          <a:prstGeom prst="rect">
            <a:avLst/>
          </a:prstGeom>
        </p:spPr>
      </p:pic>
    </p:spTree>
    <p:extLst>
      <p:ext uri="{BB962C8B-B14F-4D97-AF65-F5344CB8AC3E}">
        <p14:creationId xmlns:p14="http://schemas.microsoft.com/office/powerpoint/2010/main" val="31733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093A-D2AC-4BCD-9B8E-941B9F68A879}"/>
              </a:ext>
            </a:extLst>
          </p:cNvPr>
          <p:cNvSpPr>
            <a:spLocks noGrp="1"/>
          </p:cNvSpPr>
          <p:nvPr>
            <p:ph type="title"/>
          </p:nvPr>
        </p:nvSpPr>
        <p:spPr>
          <a:xfrm>
            <a:off x="1828800" y="166301"/>
            <a:ext cx="8534400" cy="1507067"/>
          </a:xfrm>
        </p:spPr>
        <p:txBody>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OUR VISION</a:t>
            </a:r>
            <a:br>
              <a:rPr lang="en-US" b="1" dirty="0">
                <a:solidFill>
                  <a:schemeClr val="accent5">
                    <a:lumMod val="75000"/>
                  </a:schemeClr>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0518F93-D05F-4EA1-895E-14D57DD20FA5}"/>
              </a:ext>
            </a:extLst>
          </p:cNvPr>
          <p:cNvSpPr>
            <a:spLocks noGrp="1"/>
          </p:cNvSpPr>
          <p:nvPr>
            <p:ph idx="1"/>
          </p:nvPr>
        </p:nvSpPr>
        <p:spPr>
          <a:xfrm>
            <a:off x="1304454" y="1790727"/>
            <a:ext cx="10129847" cy="2928153"/>
          </a:xfrm>
        </p:spPr>
        <p:txBody>
          <a:bodyPr/>
          <a:lstStyle/>
          <a:p>
            <a:r>
              <a:rPr lang="en-US" b="1" dirty="0">
                <a:latin typeface="Times New Roman" panose="02020603050405020304" pitchFamily="18" charset="0"/>
                <a:cs typeface="Times New Roman" panose="02020603050405020304" pitchFamily="18" charset="0"/>
              </a:rPr>
              <a:t>TO USHER IN A NEW ERA OF PROPERTY MANAGEMENT, BY OFFERING AFFORDABILITY AND UNMATCHED SERVICE DELIVERY; WHICH IS TRUSTED AND SOUGHT AFTER BY LANDLORDS AND TENANTS ALIKE. WHERE, WE LEAD AND OTHERS FOLLOW.</a:t>
            </a:r>
          </a:p>
          <a:p>
            <a:endParaRPr lang="en-US" dirty="0"/>
          </a:p>
        </p:txBody>
      </p:sp>
      <p:pic>
        <p:nvPicPr>
          <p:cNvPr id="5" name="Picture 4">
            <a:extLst>
              <a:ext uri="{FF2B5EF4-FFF2-40B4-BE49-F238E27FC236}">
                <a16:creationId xmlns:a16="http://schemas.microsoft.com/office/drawing/2014/main" id="{885513B5-4779-4210-B6CF-0AD9D42C38FC}"/>
              </a:ext>
            </a:extLst>
          </p:cNvPr>
          <p:cNvPicPr>
            <a:picLocks noChangeAspect="1"/>
          </p:cNvPicPr>
          <p:nvPr/>
        </p:nvPicPr>
        <p:blipFill>
          <a:blip r:embed="rId2"/>
          <a:stretch>
            <a:fillRect/>
          </a:stretch>
        </p:blipFill>
        <p:spPr>
          <a:xfrm>
            <a:off x="9934419" y="5061620"/>
            <a:ext cx="1990862" cy="10018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464" y="3603196"/>
            <a:ext cx="4287724" cy="2354589"/>
          </a:xfrm>
          <a:prstGeom prst="rect">
            <a:avLst/>
          </a:prstGeom>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15428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AD4D-2C8E-4E57-88E6-BC81DE27C30B}"/>
              </a:ext>
            </a:extLst>
          </p:cNvPr>
          <p:cNvSpPr>
            <a:spLocks noGrp="1"/>
          </p:cNvSpPr>
          <p:nvPr>
            <p:ph type="title"/>
          </p:nvPr>
        </p:nvSpPr>
        <p:spPr>
          <a:xfrm>
            <a:off x="1828800" y="336524"/>
            <a:ext cx="8534400" cy="1507067"/>
          </a:xfrm>
        </p:spPr>
        <p:txBody>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MISSION STATEMENT</a:t>
            </a:r>
            <a:br>
              <a:rPr lang="en-US" b="1" dirty="0">
                <a:solidFill>
                  <a:schemeClr val="accent5">
                    <a:lumMod val="75000"/>
                  </a:schemeClr>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FB3F2A7-8060-4059-B6A1-49F8EBD73B5D}"/>
              </a:ext>
            </a:extLst>
          </p:cNvPr>
          <p:cNvSpPr>
            <a:spLocks noGrp="1"/>
          </p:cNvSpPr>
          <p:nvPr>
            <p:ph idx="1"/>
          </p:nvPr>
        </p:nvSpPr>
        <p:spPr>
          <a:xfrm>
            <a:off x="1136880" y="2096921"/>
            <a:ext cx="10653530" cy="3615267"/>
          </a:xfrm>
        </p:spPr>
        <p:txBody>
          <a:bodyPr/>
          <a:lstStyle/>
          <a:p>
            <a:r>
              <a:rPr lang="en-US" b="1" i="1" dirty="0">
                <a:latin typeface="Times New Roman" panose="02020603050405020304" pitchFamily="18" charset="0"/>
                <a:cs typeface="Times New Roman" panose="02020603050405020304" pitchFamily="18" charset="0"/>
              </a:rPr>
              <a:t>CONTINUOUSLY IMPROVE OUR DAY TO DAY DELIVERY OF SERVICE TO LANDLORDS AND TENANTS, TO ENSURE UNSURPASSED PERFORMANCES IN ALL AREAS OF PROPERTY MANAGEMENT</a:t>
            </a:r>
            <a:r>
              <a:rPr lang="en-US" b="1" i="1" dirty="0"/>
              <a:t>.</a:t>
            </a:r>
            <a:endParaRPr lang="en-US" b="1" dirty="0"/>
          </a:p>
          <a:p>
            <a:endParaRPr lang="en-US" dirty="0"/>
          </a:p>
        </p:txBody>
      </p:sp>
      <p:pic>
        <p:nvPicPr>
          <p:cNvPr id="5" name="Picture 4">
            <a:extLst>
              <a:ext uri="{FF2B5EF4-FFF2-40B4-BE49-F238E27FC236}">
                <a16:creationId xmlns:a16="http://schemas.microsoft.com/office/drawing/2014/main" id="{0BF80467-FDA8-4D0A-AE86-8D6E41C36A1F}"/>
              </a:ext>
            </a:extLst>
          </p:cNvPr>
          <p:cNvPicPr>
            <a:picLocks noChangeAspect="1"/>
          </p:cNvPicPr>
          <p:nvPr/>
        </p:nvPicPr>
        <p:blipFill>
          <a:blip r:embed="rId2"/>
          <a:stretch>
            <a:fillRect/>
          </a:stretch>
        </p:blipFill>
        <p:spPr>
          <a:xfrm>
            <a:off x="9910026" y="5146579"/>
            <a:ext cx="1880384" cy="9462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563" y="3549717"/>
            <a:ext cx="3678875" cy="2277128"/>
          </a:xfrm>
          <a:prstGeom prst="rect">
            <a:avLst/>
          </a:prstGeom>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428380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B5E6-0366-46EA-891E-9A142A1D9652}"/>
              </a:ext>
            </a:extLst>
          </p:cNvPr>
          <p:cNvSpPr>
            <a:spLocks noGrp="1"/>
          </p:cNvSpPr>
          <p:nvPr>
            <p:ph type="title"/>
          </p:nvPr>
        </p:nvSpPr>
        <p:spPr>
          <a:xfrm>
            <a:off x="1828800" y="192489"/>
            <a:ext cx="8534400" cy="1507067"/>
          </a:xfrm>
        </p:spPr>
        <p:txBody>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MAIN BUSINESS OBJECTIVES</a:t>
            </a:r>
            <a:br>
              <a:rPr lang="en-US" dirty="0"/>
            </a:br>
            <a:endParaRPr lang="en-US" dirty="0"/>
          </a:p>
        </p:txBody>
      </p:sp>
      <p:sp>
        <p:nvSpPr>
          <p:cNvPr id="3" name="Content Placeholder 2">
            <a:extLst>
              <a:ext uri="{FF2B5EF4-FFF2-40B4-BE49-F238E27FC236}">
                <a16:creationId xmlns:a16="http://schemas.microsoft.com/office/drawing/2014/main" id="{11230917-415B-426E-8C14-AF52859C0728}"/>
              </a:ext>
            </a:extLst>
          </p:cNvPr>
          <p:cNvSpPr>
            <a:spLocks noGrp="1"/>
          </p:cNvSpPr>
          <p:nvPr>
            <p:ph idx="1"/>
          </p:nvPr>
        </p:nvSpPr>
        <p:spPr>
          <a:xfrm>
            <a:off x="841131" y="1822930"/>
            <a:ext cx="7225348" cy="3615267"/>
          </a:xfrm>
        </p:spPr>
        <p:txBody>
          <a:bodyPr>
            <a:normAutofit/>
          </a:bodyPr>
          <a:lstStyle/>
          <a:p>
            <a:pPr algn="just"/>
            <a:r>
              <a:rPr lang="en-US" sz="2400" b="1" dirty="0">
                <a:latin typeface="Times New Roman" panose="02020603050405020304" pitchFamily="18" charset="0"/>
                <a:cs typeface="Times New Roman" panose="02020603050405020304" pitchFamily="18" charset="0"/>
              </a:rPr>
              <a:t>To provide superior, affordable and reliable service that is sustainable in all economic environments.</a:t>
            </a:r>
          </a:p>
          <a:p>
            <a:pPr marL="0" indent="0" algn="just">
              <a:buNone/>
            </a:pPr>
            <a:endParaRPr lang="en-US" sz="2400" dirty="0"/>
          </a:p>
          <a:p>
            <a:pPr lvl="0" algn="just"/>
            <a:r>
              <a:rPr lang="en-US" sz="2400" b="1" dirty="0">
                <a:latin typeface="Times New Roman" panose="02020603050405020304" pitchFamily="18" charset="0"/>
                <a:cs typeface="Times New Roman" panose="02020603050405020304" pitchFamily="18" charset="0"/>
              </a:rPr>
              <a:t>To grow the company sufficiently; to make regional expansion a possibility and thereby creating an environment where franchise opportunities become available.</a:t>
            </a:r>
          </a:p>
        </p:txBody>
      </p:sp>
      <p:pic>
        <p:nvPicPr>
          <p:cNvPr id="5" name="Picture 4">
            <a:extLst>
              <a:ext uri="{FF2B5EF4-FFF2-40B4-BE49-F238E27FC236}">
                <a16:creationId xmlns:a16="http://schemas.microsoft.com/office/drawing/2014/main" id="{F64F17AB-AEAB-4C6E-8E8B-D0231B567579}"/>
              </a:ext>
            </a:extLst>
          </p:cNvPr>
          <p:cNvPicPr>
            <a:picLocks noChangeAspect="1"/>
          </p:cNvPicPr>
          <p:nvPr/>
        </p:nvPicPr>
        <p:blipFill>
          <a:blip r:embed="rId2"/>
          <a:stretch>
            <a:fillRect/>
          </a:stretch>
        </p:blipFill>
        <p:spPr>
          <a:xfrm>
            <a:off x="10201763" y="5225450"/>
            <a:ext cx="1621178" cy="815848"/>
          </a:xfrm>
          <a:prstGeom prst="rect">
            <a:avLst/>
          </a:prstGeom>
        </p:spPr>
      </p:pic>
      <p:pic>
        <p:nvPicPr>
          <p:cNvPr id="6" name="Picture 5" descr="Image result for Continuous improvement Images">
            <a:extLst>
              <a:ext uri="{FF2B5EF4-FFF2-40B4-BE49-F238E27FC236}">
                <a16:creationId xmlns:a16="http://schemas.microsoft.com/office/drawing/2014/main" id="{559A4046-E04B-4405-A1FE-B1F740E256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98548" y="1224626"/>
            <a:ext cx="2752321" cy="2536235"/>
          </a:xfrm>
          <a:prstGeom prst="rect">
            <a:avLst/>
          </a:prstGeom>
          <a:noFill/>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144923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E21C-760C-47E1-949A-3F6F2572573C}"/>
              </a:ext>
            </a:extLst>
          </p:cNvPr>
          <p:cNvSpPr>
            <a:spLocks noGrp="1"/>
          </p:cNvSpPr>
          <p:nvPr>
            <p:ph type="title"/>
          </p:nvPr>
        </p:nvSpPr>
        <p:spPr>
          <a:xfrm>
            <a:off x="1034391" y="176538"/>
            <a:ext cx="10123218" cy="1507067"/>
          </a:xfrm>
        </p:spPr>
        <p:txBody>
          <a:bodyPr>
            <a:normAutofit/>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OUR BRAND</a:t>
            </a:r>
            <a:br>
              <a:rPr lang="en-US" dirty="0"/>
            </a:br>
            <a:r>
              <a:rPr lang="en-US" sz="2700" b="1" i="1" dirty="0">
                <a:solidFill>
                  <a:srgbClr val="3366FF"/>
                </a:solidFill>
                <a:latin typeface="Times New Roman" panose="02020603050405020304" pitchFamily="18" charset="0"/>
                <a:cs typeface="Times New Roman" panose="02020603050405020304" pitchFamily="18" charset="0"/>
              </a:rPr>
              <a:t>“AFFORDABILITY, PROFICIENCY, EXPERIENCE, SERVICE”</a:t>
            </a:r>
            <a:br>
              <a:rPr lang="en-US" sz="2700" b="1" dirty="0">
                <a:solidFill>
                  <a:srgbClr val="3366FF"/>
                </a:solidFill>
                <a:latin typeface="Times New Roman" panose="02020603050405020304" pitchFamily="18" charset="0"/>
                <a:cs typeface="Times New Roman" panose="02020603050405020304" pitchFamily="18" charset="0"/>
              </a:rPr>
            </a:br>
            <a:endParaRPr lang="en-US" sz="2700" b="1" dirty="0">
              <a:solidFill>
                <a:srgbClr val="3366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5B87E0-135E-44C1-A14F-FABC0307BEEF}"/>
              </a:ext>
            </a:extLst>
          </p:cNvPr>
          <p:cNvSpPr>
            <a:spLocks noGrp="1"/>
          </p:cNvSpPr>
          <p:nvPr>
            <p:ph idx="1"/>
          </p:nvPr>
        </p:nvSpPr>
        <p:spPr>
          <a:xfrm>
            <a:off x="708790" y="1124165"/>
            <a:ext cx="10774419" cy="5316177"/>
          </a:xfrm>
        </p:spPr>
        <p:txBody>
          <a:bodyPr>
            <a:normAutofit fontScale="25000" lnSpcReduction="20000"/>
          </a:bodyPr>
          <a:lstStyle/>
          <a:p>
            <a:pPr marL="0" lvl="0" indent="0">
              <a:buNone/>
            </a:pPr>
            <a:r>
              <a:rPr lang="en-US" sz="6400" b="1" dirty="0">
                <a:latin typeface="Times New Roman" panose="02020603050405020304" pitchFamily="18" charset="0"/>
                <a:cs typeface="Times New Roman" panose="02020603050405020304" pitchFamily="18" charset="0"/>
              </a:rPr>
              <a:t>PRICING: </a:t>
            </a:r>
          </a:p>
          <a:p>
            <a:pPr marL="0" lvl="0" indent="0">
              <a:buNone/>
            </a:pPr>
            <a:r>
              <a:rPr lang="en-US" sz="6400" b="1" dirty="0">
                <a:latin typeface="Times New Roman" panose="02020603050405020304" pitchFamily="18" charset="0"/>
                <a:cs typeface="Times New Roman" panose="02020603050405020304" pitchFamily="18" charset="0"/>
              </a:rPr>
              <a:t>Maintaining </a:t>
            </a:r>
            <a:r>
              <a:rPr lang="en-US" sz="6400" b="1" dirty="0">
                <a:solidFill>
                  <a:schemeClr val="accent5">
                    <a:lumMod val="75000"/>
                  </a:schemeClr>
                </a:solidFill>
                <a:latin typeface="Times New Roman" panose="02020603050405020304" pitchFamily="18" charset="0"/>
                <a:cs typeface="Times New Roman" panose="02020603050405020304" pitchFamily="18" charset="0"/>
              </a:rPr>
              <a:t>Affordable</a:t>
            </a:r>
            <a:r>
              <a:rPr lang="en-US" sz="6400" b="1" dirty="0">
                <a:latin typeface="Times New Roman" panose="02020603050405020304" pitchFamily="18" charset="0"/>
                <a:cs typeface="Times New Roman" panose="02020603050405020304" pitchFamily="18" charset="0"/>
              </a:rPr>
              <a:t>/Competitive Rates/Fees by:</a:t>
            </a:r>
          </a:p>
          <a:p>
            <a:pPr lvl="0"/>
            <a:r>
              <a:rPr lang="en-US" sz="6400" b="1" dirty="0">
                <a:latin typeface="Times New Roman" panose="02020603050405020304" pitchFamily="18" charset="0"/>
                <a:cs typeface="Times New Roman" panose="02020603050405020304" pitchFamily="18" charset="0"/>
              </a:rPr>
              <a:t>Creative Cost Improvement.</a:t>
            </a:r>
          </a:p>
          <a:p>
            <a:pPr lvl="0"/>
            <a:r>
              <a:rPr lang="en-US" sz="6400" b="1" dirty="0">
                <a:latin typeface="Times New Roman" panose="02020603050405020304" pitchFamily="18" charset="0"/>
                <a:cs typeface="Times New Roman" panose="02020603050405020304" pitchFamily="18" charset="0"/>
              </a:rPr>
              <a:t>Competitive Bidding Process (where necessary).</a:t>
            </a:r>
          </a:p>
          <a:p>
            <a:pPr lvl="0"/>
            <a:r>
              <a:rPr lang="en-US" sz="6400" b="1" dirty="0">
                <a:latin typeface="Times New Roman" panose="02020603050405020304" pitchFamily="18" charset="0"/>
                <a:cs typeface="Times New Roman" panose="02020603050405020304" pitchFamily="18" charset="0"/>
              </a:rPr>
              <a:t>Job Price as opposed to Hourly Rates where feasible, for cost savings.</a:t>
            </a:r>
          </a:p>
          <a:p>
            <a:pPr lvl="0"/>
            <a:r>
              <a:rPr lang="en-US" sz="6400" b="1" dirty="0">
                <a:latin typeface="Times New Roman" panose="02020603050405020304" pitchFamily="18" charset="0"/>
                <a:cs typeface="Times New Roman" panose="02020603050405020304" pitchFamily="18" charset="0"/>
              </a:rPr>
              <a:t>Keeping track of market data to ensure optimal rental rates for owners.</a:t>
            </a:r>
          </a:p>
          <a:p>
            <a:pPr marL="0" indent="0">
              <a:buNone/>
            </a:pPr>
            <a:r>
              <a:rPr lang="en-US" sz="6400" b="1" dirty="0">
                <a:latin typeface="Times New Roman" panose="02020603050405020304" pitchFamily="18" charset="0"/>
                <a:cs typeface="Times New Roman" panose="02020603050405020304" pitchFamily="18" charset="0"/>
              </a:rPr>
              <a:t> TENANT PLACEMENT: </a:t>
            </a:r>
          </a:p>
          <a:p>
            <a:pPr marL="0" lvl="0" indent="0">
              <a:buNone/>
            </a:pPr>
            <a:r>
              <a:rPr lang="en-US" sz="6400" b="1" dirty="0">
                <a:solidFill>
                  <a:schemeClr val="accent5">
                    <a:lumMod val="75000"/>
                  </a:schemeClr>
                </a:solidFill>
                <a:latin typeface="Times New Roman" panose="02020603050405020304" pitchFamily="18" charset="0"/>
                <a:cs typeface="Times New Roman" panose="02020603050405020304" pitchFamily="18" charset="0"/>
              </a:rPr>
              <a:t>Proficient</a:t>
            </a:r>
            <a:r>
              <a:rPr lang="en-US" sz="6400" b="1" dirty="0">
                <a:latin typeface="Times New Roman" panose="02020603050405020304" pitchFamily="18" charset="0"/>
                <a:cs typeface="Times New Roman" panose="02020603050405020304" pitchFamily="18" charset="0"/>
              </a:rPr>
              <a:t> in ensuring properly screened, high valued tenant(s) for each property.</a:t>
            </a:r>
          </a:p>
          <a:p>
            <a:pPr marL="0" indent="0">
              <a:buNone/>
            </a:pPr>
            <a:r>
              <a:rPr lang="en-US" sz="6400" b="1" dirty="0">
                <a:latin typeface="Times New Roman" panose="02020603050405020304" pitchFamily="18" charset="0"/>
                <a:cs typeface="Times New Roman" panose="02020603050405020304" pitchFamily="18" charset="0"/>
              </a:rPr>
              <a:t> MANAGEMENT SERVICE: </a:t>
            </a:r>
          </a:p>
          <a:p>
            <a:pPr marL="0" lvl="0" indent="0">
              <a:buNone/>
            </a:pPr>
            <a:r>
              <a:rPr lang="en-US" sz="6400" b="1" dirty="0">
                <a:latin typeface="Times New Roman" panose="02020603050405020304" pitchFamily="18" charset="0"/>
                <a:cs typeface="Times New Roman" panose="02020603050405020304" pitchFamily="18" charset="0"/>
              </a:rPr>
              <a:t>Property Management, Maintenance and Service Requests performed by well trained, </a:t>
            </a:r>
            <a:r>
              <a:rPr lang="en-US" sz="6400" b="1" dirty="0">
                <a:solidFill>
                  <a:schemeClr val="accent5">
                    <a:lumMod val="75000"/>
                  </a:schemeClr>
                </a:solidFill>
                <a:latin typeface="Times New Roman" panose="02020603050405020304" pitchFamily="18" charset="0"/>
                <a:cs typeface="Times New Roman" panose="02020603050405020304" pitchFamily="18" charset="0"/>
              </a:rPr>
              <a:t>Experienced</a:t>
            </a:r>
            <a:r>
              <a:rPr lang="en-US" sz="6400" b="1" dirty="0">
                <a:latin typeface="Times New Roman" panose="02020603050405020304" pitchFamily="18" charset="0"/>
                <a:cs typeface="Times New Roman" panose="02020603050405020304" pitchFamily="18" charset="0"/>
              </a:rPr>
              <a:t> and highly qualified personnel.</a:t>
            </a:r>
          </a:p>
          <a:p>
            <a:pPr marL="0" indent="0">
              <a:buNone/>
            </a:pPr>
            <a:r>
              <a:rPr lang="en-US" sz="6400" b="1" dirty="0">
                <a:latin typeface="Times New Roman" panose="02020603050405020304" pitchFamily="18" charset="0"/>
                <a:cs typeface="Times New Roman" panose="02020603050405020304" pitchFamily="18" charset="0"/>
              </a:rPr>
              <a:t> INFORMATION/PERSONNEL ACCESSIBILITY:</a:t>
            </a:r>
          </a:p>
          <a:p>
            <a:pPr marL="0" lvl="0" indent="0">
              <a:buNone/>
            </a:pPr>
            <a:r>
              <a:rPr lang="en-US" sz="6400" b="1" dirty="0">
                <a:latin typeface="Times New Roman" panose="02020603050405020304" pitchFamily="18" charset="0"/>
                <a:cs typeface="Times New Roman" panose="02020603050405020304" pitchFamily="18" charset="0"/>
              </a:rPr>
              <a:t>Creating an online presence, that allow landlords and tenants to have instant access to property information or online accounts and 24hr personnel accessibility for </a:t>
            </a:r>
            <a:r>
              <a:rPr lang="en-US" sz="6400" b="1" dirty="0">
                <a:solidFill>
                  <a:schemeClr val="accent5">
                    <a:lumMod val="75000"/>
                  </a:schemeClr>
                </a:solidFill>
                <a:latin typeface="Times New Roman" panose="02020603050405020304" pitchFamily="18" charset="0"/>
                <a:cs typeface="Times New Roman" panose="02020603050405020304" pitchFamily="18" charset="0"/>
              </a:rPr>
              <a:t>Service</a:t>
            </a:r>
            <a:r>
              <a:rPr lang="en-US" sz="6400" b="1" dirty="0">
                <a:latin typeface="Times New Roman" panose="02020603050405020304" pitchFamily="18" charset="0"/>
                <a:cs typeface="Times New Roman" panose="02020603050405020304" pitchFamily="18" charset="0"/>
              </a:rPr>
              <a:t> or emergency response requests.</a:t>
            </a:r>
          </a:p>
          <a:p>
            <a:endParaRPr lang="en-US" dirty="0"/>
          </a:p>
        </p:txBody>
      </p:sp>
      <p:pic>
        <p:nvPicPr>
          <p:cNvPr id="5" name="Picture 4">
            <a:extLst>
              <a:ext uri="{FF2B5EF4-FFF2-40B4-BE49-F238E27FC236}">
                <a16:creationId xmlns:a16="http://schemas.microsoft.com/office/drawing/2014/main" id="{269CA649-9411-4987-8B9F-B993D5315D76}"/>
              </a:ext>
            </a:extLst>
          </p:cNvPr>
          <p:cNvPicPr>
            <a:picLocks noChangeAspect="1"/>
          </p:cNvPicPr>
          <p:nvPr/>
        </p:nvPicPr>
        <p:blipFill>
          <a:blip r:embed="rId2"/>
          <a:stretch>
            <a:fillRect/>
          </a:stretch>
        </p:blipFill>
        <p:spPr>
          <a:xfrm>
            <a:off x="10529740" y="4715903"/>
            <a:ext cx="1662260" cy="835445"/>
          </a:xfrm>
          <a:prstGeom prst="rect">
            <a:avLst/>
          </a:prstGeom>
        </p:spPr>
      </p:pic>
      <p:pic>
        <p:nvPicPr>
          <p:cNvPr id="1030" name="Picture 6" descr="Image result for pictures of branding">
            <a:extLst>
              <a:ext uri="{FF2B5EF4-FFF2-40B4-BE49-F238E27FC236}">
                <a16:creationId xmlns:a16="http://schemas.microsoft.com/office/drawing/2014/main" id="{0CACD8E1-0F2A-4A23-B54C-69B18ABB8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111" y="1913501"/>
            <a:ext cx="2812498" cy="2272498"/>
          </a:xfrm>
          <a:prstGeom prst="rect">
            <a:avLst/>
          </a:prstGeom>
          <a:noFill/>
          <a:ln w="38100" cmpd="sng">
            <a:gradFill flip="none" rotWithShape="1">
              <a:gsLst>
                <a:gs pos="0">
                  <a:srgbClr val="0000FF"/>
                </a:gs>
                <a:gs pos="100000">
                  <a:srgbClr val="FFFFFF"/>
                </a:gs>
              </a:gsLst>
              <a:lin ang="0" scaled="1"/>
              <a:tileRect/>
            </a:gra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868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2204-FCA2-44BF-A0EC-55AB670A1BDF}"/>
              </a:ext>
            </a:extLst>
          </p:cNvPr>
          <p:cNvSpPr>
            <a:spLocks noGrp="1"/>
          </p:cNvSpPr>
          <p:nvPr>
            <p:ph type="title"/>
          </p:nvPr>
        </p:nvSpPr>
        <p:spPr>
          <a:xfrm>
            <a:off x="1828800" y="-78564"/>
            <a:ext cx="8534400" cy="1240659"/>
          </a:xfrm>
        </p:spPr>
        <p:txBody>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WHY KAIZEN ?</a:t>
            </a:r>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D4F0C3C-CE58-42EC-83B1-A34C0D66065D}"/>
              </a:ext>
            </a:extLst>
          </p:cNvPr>
          <p:cNvSpPr>
            <a:spLocks noGrp="1"/>
          </p:cNvSpPr>
          <p:nvPr>
            <p:ph idx="1"/>
          </p:nvPr>
        </p:nvSpPr>
        <p:spPr>
          <a:xfrm>
            <a:off x="129445" y="697584"/>
            <a:ext cx="9193091" cy="6017797"/>
          </a:xfrm>
        </p:spPr>
        <p:txBody>
          <a:bodyPr>
            <a:normAutofit fontScale="32500" lnSpcReduction="20000"/>
          </a:bodyPr>
          <a:lstStyle/>
          <a:p>
            <a:pPr lvl="0"/>
            <a:r>
              <a:rPr lang="en-US" sz="4900" b="1" dirty="0">
                <a:latin typeface="Times New Roman" panose="02020603050405020304" pitchFamily="18" charset="0"/>
                <a:cs typeface="Times New Roman" panose="02020603050405020304" pitchFamily="18" charset="0"/>
              </a:rPr>
              <a:t>Licensed and Insured.</a:t>
            </a:r>
          </a:p>
          <a:p>
            <a:pPr marL="0" indent="0">
              <a:buNone/>
            </a:pPr>
            <a:r>
              <a:rPr lang="en-US" sz="4900" b="1" dirty="0">
                <a:latin typeface="Times New Roman" panose="02020603050405020304" pitchFamily="18" charset="0"/>
                <a:cs typeface="Times New Roman" panose="02020603050405020304" pitchFamily="18" charset="0"/>
              </a:rPr>
              <a:t> </a:t>
            </a:r>
          </a:p>
          <a:p>
            <a:pPr lvl="0"/>
            <a:r>
              <a:rPr lang="en-US" sz="4900" b="1" dirty="0">
                <a:latin typeface="Times New Roman" panose="02020603050405020304" pitchFamily="18" charset="0"/>
                <a:cs typeface="Times New Roman" panose="02020603050405020304" pitchFamily="18" charset="0"/>
              </a:rPr>
              <a:t>Affordable Management Fee: 6% of monthly rent collected. (Reduced or flat rates for multi units and periodic special promotion rates for single family units).</a:t>
            </a:r>
          </a:p>
          <a:p>
            <a:pPr marL="0" indent="0">
              <a:buNone/>
            </a:pPr>
            <a:r>
              <a:rPr lang="en-US" sz="4900" b="1" dirty="0">
                <a:latin typeface="Times New Roman" panose="02020603050405020304" pitchFamily="18" charset="0"/>
                <a:cs typeface="Times New Roman" panose="02020603050405020304" pitchFamily="18" charset="0"/>
              </a:rPr>
              <a:t> </a:t>
            </a:r>
          </a:p>
          <a:p>
            <a:pPr lvl="0"/>
            <a:r>
              <a:rPr lang="en-US" sz="4900" b="1" dirty="0">
                <a:latin typeface="Times New Roman" panose="02020603050405020304" pitchFamily="18" charset="0"/>
                <a:cs typeface="Times New Roman" panose="02020603050405020304" pitchFamily="18" charset="0"/>
              </a:rPr>
              <a:t>No Lease Renewal Fees.</a:t>
            </a:r>
          </a:p>
          <a:p>
            <a:pPr marL="0" indent="0">
              <a:buNone/>
            </a:pPr>
            <a:r>
              <a:rPr lang="en-US" sz="4900" b="1" dirty="0">
                <a:latin typeface="Times New Roman" panose="02020603050405020304" pitchFamily="18" charset="0"/>
                <a:cs typeface="Times New Roman" panose="02020603050405020304" pitchFamily="18" charset="0"/>
              </a:rPr>
              <a:t> </a:t>
            </a:r>
          </a:p>
          <a:p>
            <a:pPr lvl="0"/>
            <a:r>
              <a:rPr lang="en-US" sz="4900" b="1" dirty="0">
                <a:latin typeface="Times New Roman" panose="02020603050405020304" pitchFamily="18" charset="0"/>
                <a:cs typeface="Times New Roman" panose="02020603050405020304" pitchFamily="18" charset="0"/>
              </a:rPr>
              <a:t>Tenant Placement Fee: 50% to 100% of 1</a:t>
            </a:r>
            <a:r>
              <a:rPr lang="en-US" sz="4900" b="1" baseline="30000" dirty="0">
                <a:latin typeface="Times New Roman" panose="02020603050405020304" pitchFamily="18" charset="0"/>
                <a:cs typeface="Times New Roman" panose="02020603050405020304" pitchFamily="18" charset="0"/>
              </a:rPr>
              <a:t>st</a:t>
            </a:r>
            <a:r>
              <a:rPr lang="en-US" sz="4900" b="1" dirty="0">
                <a:latin typeface="Times New Roman" panose="02020603050405020304" pitchFamily="18" charset="0"/>
                <a:cs typeface="Times New Roman" panose="02020603050405020304" pitchFamily="18" charset="0"/>
              </a:rPr>
              <a:t> month rent.</a:t>
            </a:r>
          </a:p>
          <a:p>
            <a:pPr marL="0" indent="0">
              <a:buNone/>
            </a:pPr>
            <a:r>
              <a:rPr lang="en-US" sz="4900" b="1" dirty="0">
                <a:latin typeface="Times New Roman" panose="02020603050405020304" pitchFamily="18" charset="0"/>
                <a:cs typeface="Times New Roman" panose="02020603050405020304" pitchFamily="18" charset="0"/>
              </a:rPr>
              <a:t> </a:t>
            </a:r>
          </a:p>
          <a:p>
            <a:pPr lvl="0"/>
            <a:r>
              <a:rPr lang="en-US" sz="4900" b="1" dirty="0">
                <a:latin typeface="Times New Roman" panose="02020603050405020304" pitchFamily="18" charset="0"/>
                <a:cs typeface="Times New Roman" panose="02020603050405020304" pitchFamily="18" charset="0"/>
              </a:rPr>
              <a:t>Owner receives rent within 24 – 72hrs.</a:t>
            </a:r>
          </a:p>
          <a:p>
            <a:pPr marL="0" indent="0">
              <a:buNone/>
            </a:pPr>
            <a:r>
              <a:rPr lang="en-US" sz="4900" b="1" dirty="0">
                <a:latin typeface="Times New Roman" panose="02020603050405020304" pitchFamily="18" charset="0"/>
                <a:cs typeface="Times New Roman" panose="02020603050405020304" pitchFamily="18" charset="0"/>
              </a:rPr>
              <a:t> </a:t>
            </a:r>
          </a:p>
          <a:p>
            <a:pPr lvl="0"/>
            <a:r>
              <a:rPr lang="en-US" sz="4900" b="1" dirty="0">
                <a:latin typeface="Times New Roman" panose="02020603050405020304" pitchFamily="18" charset="0"/>
                <a:cs typeface="Times New Roman" panose="02020603050405020304" pitchFamily="18" charset="0"/>
              </a:rPr>
              <a:t>No Vacancy Management Fee.</a:t>
            </a:r>
          </a:p>
          <a:p>
            <a:pPr marL="0" indent="0">
              <a:buNone/>
            </a:pPr>
            <a:r>
              <a:rPr lang="en-US" sz="4900" b="1" dirty="0">
                <a:latin typeface="Times New Roman" panose="02020603050405020304" pitchFamily="18" charset="0"/>
                <a:cs typeface="Times New Roman" panose="02020603050405020304" pitchFamily="18" charset="0"/>
              </a:rPr>
              <a:t> </a:t>
            </a:r>
          </a:p>
          <a:p>
            <a:pPr lvl="0"/>
            <a:r>
              <a:rPr lang="en-US" sz="4900" b="1" dirty="0">
                <a:latin typeface="Times New Roman" panose="02020603050405020304" pitchFamily="18" charset="0"/>
                <a:cs typeface="Times New Roman" panose="02020603050405020304" pitchFamily="18" charset="0"/>
              </a:rPr>
              <a:t>No Marketing Fees from Owner.</a:t>
            </a:r>
          </a:p>
          <a:p>
            <a:endParaRPr lang="en-US" sz="1800" dirty="0"/>
          </a:p>
          <a:p>
            <a:endParaRPr lang="en-US" sz="1800" dirty="0"/>
          </a:p>
          <a:p>
            <a:r>
              <a:rPr lang="en-US" sz="4900" b="1" dirty="0">
                <a:latin typeface="Times New Roman"/>
                <a:cs typeface="Times New Roman"/>
              </a:rPr>
              <a:t>Timely Response to Service/Maintenance Requests.</a:t>
            </a:r>
            <a:endParaRPr lang="en-US" sz="4900" dirty="0">
              <a:latin typeface="Times New Roman"/>
              <a:cs typeface="Times New Roman"/>
            </a:endParaRPr>
          </a:p>
          <a:p>
            <a:pPr lvl="0"/>
            <a:endParaRPr lang="en-US" sz="4900"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DF3A8DF4-B4EE-4E20-8A4B-38EDFE5E7E76}"/>
              </a:ext>
            </a:extLst>
          </p:cNvPr>
          <p:cNvPicPr>
            <a:picLocks noChangeAspect="1"/>
          </p:cNvPicPr>
          <p:nvPr/>
        </p:nvPicPr>
        <p:blipFill>
          <a:blip r:embed="rId2"/>
          <a:stretch>
            <a:fillRect/>
          </a:stretch>
        </p:blipFill>
        <p:spPr>
          <a:xfrm>
            <a:off x="10591493" y="5890457"/>
            <a:ext cx="1471062" cy="783261"/>
          </a:xfrm>
          <a:prstGeom prst="rect">
            <a:avLst/>
          </a:prstGeom>
        </p:spPr>
      </p:pic>
      <p:pic>
        <p:nvPicPr>
          <p:cNvPr id="7" name="Picture 6" descr="Image result for Continuous improvement Images">
            <a:extLst>
              <a:ext uri="{FF2B5EF4-FFF2-40B4-BE49-F238E27FC236}">
                <a16:creationId xmlns:a16="http://schemas.microsoft.com/office/drawing/2014/main" id="{F6352928-A2A0-4942-86EF-412D30B1C4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268" y="3661731"/>
            <a:ext cx="3518453" cy="1845970"/>
          </a:xfrm>
          <a:prstGeom prst="rect">
            <a:avLst/>
          </a:prstGeom>
          <a:noFill/>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136731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lumMod val="20000"/>
                <a:lumOff val="8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C3E3-FC15-420C-9F61-C4823C986DF0}"/>
              </a:ext>
            </a:extLst>
          </p:cNvPr>
          <p:cNvSpPr>
            <a:spLocks noGrp="1"/>
          </p:cNvSpPr>
          <p:nvPr>
            <p:ph type="title"/>
          </p:nvPr>
        </p:nvSpPr>
        <p:spPr>
          <a:xfrm>
            <a:off x="1828800" y="-13093"/>
            <a:ext cx="8534400" cy="1171732"/>
          </a:xfrm>
        </p:spPr>
        <p:txBody>
          <a:bodyPr/>
          <a:lstStyle/>
          <a:p>
            <a:pPr algn="ctr"/>
            <a:r>
              <a:rPr lang="en-US" b="1" dirty="0">
                <a:solidFill>
                  <a:schemeClr val="accent5">
                    <a:lumMod val="75000"/>
                  </a:schemeClr>
                </a:solidFill>
                <a:latin typeface="Times New Roman" panose="02020603050405020304" pitchFamily="18" charset="0"/>
                <a:cs typeface="Times New Roman" panose="02020603050405020304" pitchFamily="18" charset="0"/>
              </a:rPr>
              <a:t>WHY KAIZEN ? Cont’d</a:t>
            </a:r>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83D416-6BB3-4848-9C03-898629E14E2C}"/>
              </a:ext>
            </a:extLst>
          </p:cNvPr>
          <p:cNvSpPr>
            <a:spLocks noGrp="1"/>
          </p:cNvSpPr>
          <p:nvPr>
            <p:ph idx="1"/>
          </p:nvPr>
        </p:nvSpPr>
        <p:spPr>
          <a:xfrm>
            <a:off x="317633" y="1243934"/>
            <a:ext cx="9422827" cy="5420929"/>
          </a:xfrm>
        </p:spPr>
        <p:txBody>
          <a:bodyPr>
            <a:normAutofit fontScale="92500" lnSpcReduction="10000"/>
          </a:bodyPr>
          <a:lstStyle/>
          <a:p>
            <a:pPr lvl="0"/>
            <a:r>
              <a:rPr lang="en-US" sz="1800" b="1" dirty="0">
                <a:latin typeface="Times New Roman" panose="02020603050405020304" pitchFamily="18" charset="0"/>
                <a:cs typeface="Times New Roman" panose="02020603050405020304" pitchFamily="18" charset="0"/>
              </a:rPr>
              <a:t>Zero Evictions for KPM placed Tenants.</a:t>
            </a:r>
          </a:p>
          <a:p>
            <a:pPr marL="0" indent="0">
              <a:buNone/>
            </a:pPr>
            <a:endParaRPr lang="en-US" sz="1800" b="1" dirty="0">
              <a:latin typeface="Times New Roman" panose="02020603050405020304" pitchFamily="18" charset="0"/>
              <a:cs typeface="Times New Roman" panose="02020603050405020304" pitchFamily="18" charset="0"/>
            </a:endParaRPr>
          </a:p>
          <a:p>
            <a:pPr lvl="0"/>
            <a:r>
              <a:rPr lang="en-US" sz="1800" b="1" dirty="0">
                <a:latin typeface="Times New Roman" panose="02020603050405020304" pitchFamily="18" charset="0"/>
                <a:cs typeface="Times New Roman" panose="02020603050405020304" pitchFamily="18" charset="0"/>
              </a:rPr>
              <a:t>Owner keeps pet fees.</a:t>
            </a:r>
          </a:p>
          <a:p>
            <a:pPr marL="0" indent="0">
              <a:buNone/>
            </a:pPr>
            <a:r>
              <a:rPr lang="en-US" sz="1800" b="1" dirty="0">
                <a:latin typeface="Times New Roman" panose="02020603050405020304" pitchFamily="18" charset="0"/>
                <a:cs typeface="Times New Roman" panose="02020603050405020304" pitchFamily="18" charset="0"/>
              </a:rPr>
              <a:t> </a:t>
            </a:r>
          </a:p>
          <a:p>
            <a:pPr lvl="0"/>
            <a:r>
              <a:rPr lang="en-US" sz="1800" b="1" dirty="0">
                <a:latin typeface="Times New Roman" panose="02020603050405020304" pitchFamily="18" charset="0"/>
                <a:cs typeface="Times New Roman" panose="02020603050405020304" pitchFamily="18" charset="0"/>
              </a:rPr>
              <a:t>No Hidden Fees / No Set-up Fees.</a:t>
            </a:r>
          </a:p>
          <a:p>
            <a:endParaRPr lang="en-US" sz="1800" b="1" dirty="0">
              <a:latin typeface="Times New Roman" panose="02020603050405020304" pitchFamily="18" charset="0"/>
              <a:cs typeface="Times New Roman" panose="02020603050405020304" pitchFamily="18" charset="0"/>
            </a:endParaRPr>
          </a:p>
          <a:p>
            <a:pPr lvl="0"/>
            <a:r>
              <a:rPr lang="en-US" sz="1800" b="1" dirty="0">
                <a:latin typeface="Times New Roman" panose="02020603050405020304" pitchFamily="18" charset="0"/>
                <a:cs typeface="Times New Roman" panose="02020603050405020304" pitchFamily="18" charset="0"/>
              </a:rPr>
              <a:t>Annual Income Tax Documentation.</a:t>
            </a:r>
          </a:p>
          <a:p>
            <a:pPr marL="0" indent="0">
              <a:buNone/>
            </a:pPr>
            <a:r>
              <a:rPr lang="en-US" sz="1800" b="1" dirty="0">
                <a:latin typeface="Times New Roman" panose="02020603050405020304" pitchFamily="18" charset="0"/>
                <a:cs typeface="Times New Roman" panose="02020603050405020304" pitchFamily="18" charset="0"/>
              </a:rPr>
              <a:t> </a:t>
            </a:r>
          </a:p>
          <a:p>
            <a:pPr lvl="0"/>
            <a:r>
              <a:rPr lang="en-US" sz="1800" b="1" dirty="0">
                <a:latin typeface="Times New Roman" panose="02020603050405020304" pitchFamily="18" charset="0"/>
                <a:cs typeface="Times New Roman" panose="02020603050405020304" pitchFamily="18" charset="0"/>
              </a:rPr>
              <a:t>Available Monthly Income and Expense Report.</a:t>
            </a:r>
          </a:p>
          <a:p>
            <a:pPr marL="0" indent="0">
              <a:buNone/>
            </a:pPr>
            <a:r>
              <a:rPr lang="en-US" sz="1800" b="1" dirty="0">
                <a:latin typeface="Times New Roman" panose="02020603050405020304" pitchFamily="18" charset="0"/>
                <a:cs typeface="Times New Roman" panose="02020603050405020304" pitchFamily="18" charset="0"/>
              </a:rPr>
              <a:t> </a:t>
            </a:r>
          </a:p>
          <a:p>
            <a:pPr lvl="0"/>
            <a:r>
              <a:rPr lang="en-US" sz="1800" b="1" dirty="0">
                <a:latin typeface="Times New Roman" panose="02020603050405020304" pitchFamily="18" charset="0"/>
                <a:cs typeface="Times New Roman" panose="02020603050405020304" pitchFamily="18" charset="0"/>
              </a:rPr>
              <a:t>Online Access to Records 24/7/365.</a:t>
            </a:r>
          </a:p>
          <a:p>
            <a:pPr marL="0" lvl="0" indent="0">
              <a:buNone/>
            </a:pPr>
            <a:endParaRPr lang="en-US" sz="1800" b="1" dirty="0">
              <a:latin typeface="Times New Roman" panose="02020603050405020304" pitchFamily="18" charset="0"/>
              <a:cs typeface="Times New Roman" panose="02020603050405020304" pitchFamily="18" charset="0"/>
            </a:endParaRPr>
          </a:p>
          <a:p>
            <a:pPr lvl="0"/>
            <a:r>
              <a:rPr lang="en-US" sz="1800" b="1" dirty="0">
                <a:latin typeface="Times New Roman" panose="02020603050405020304" pitchFamily="18" charset="0"/>
                <a:cs typeface="Times New Roman" panose="02020603050405020304" pitchFamily="18" charset="0"/>
              </a:rPr>
              <a:t>Our Services are Tax Deductible.</a:t>
            </a:r>
          </a:p>
          <a:p>
            <a:endParaRPr lang="en-US" dirty="0"/>
          </a:p>
        </p:txBody>
      </p:sp>
      <p:pic>
        <p:nvPicPr>
          <p:cNvPr id="5" name="Picture 4">
            <a:extLst>
              <a:ext uri="{FF2B5EF4-FFF2-40B4-BE49-F238E27FC236}">
                <a16:creationId xmlns:a16="http://schemas.microsoft.com/office/drawing/2014/main" id="{B821BFEF-3FCA-47C8-A2EA-4022E4EA75A9}"/>
              </a:ext>
            </a:extLst>
          </p:cNvPr>
          <p:cNvPicPr>
            <a:picLocks noChangeAspect="1"/>
          </p:cNvPicPr>
          <p:nvPr/>
        </p:nvPicPr>
        <p:blipFill>
          <a:blip r:embed="rId2"/>
          <a:stretch>
            <a:fillRect/>
          </a:stretch>
        </p:blipFill>
        <p:spPr>
          <a:xfrm>
            <a:off x="10511741" y="5897567"/>
            <a:ext cx="1485023" cy="747328"/>
          </a:xfrm>
          <a:prstGeom prst="rect">
            <a:avLst/>
          </a:prstGeom>
        </p:spPr>
      </p:pic>
      <p:pic>
        <p:nvPicPr>
          <p:cNvPr id="7" name="Picture 6" descr="Image result for Continuous improvement Images">
            <a:extLst>
              <a:ext uri="{FF2B5EF4-FFF2-40B4-BE49-F238E27FC236}">
                <a16:creationId xmlns:a16="http://schemas.microsoft.com/office/drawing/2014/main" id="{F6352928-A2A0-4942-86EF-412D30B1C4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3278" y="2506306"/>
            <a:ext cx="3386376" cy="2074486"/>
          </a:xfrm>
          <a:prstGeom prst="rect">
            <a:avLst/>
          </a:prstGeom>
          <a:noFill/>
          <a:ln w="38100" cmpd="sng">
            <a:gradFill flip="none" rotWithShape="1">
              <a:gsLst>
                <a:gs pos="0">
                  <a:srgbClr val="0000FF"/>
                </a:gs>
                <a:gs pos="100000">
                  <a:srgbClr val="FFFFFF"/>
                </a:gs>
              </a:gsLst>
              <a:lin ang="0" scaled="1"/>
              <a:tileRect/>
            </a:gradFill>
          </a:ln>
        </p:spPr>
      </p:pic>
    </p:spTree>
    <p:extLst>
      <p:ext uri="{BB962C8B-B14F-4D97-AF65-F5344CB8AC3E}">
        <p14:creationId xmlns:p14="http://schemas.microsoft.com/office/powerpoint/2010/main" val="231054080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1342</TotalTime>
  <Words>1538</Words>
  <Application>Microsoft Office PowerPoint</Application>
  <PresentationFormat>Widescreen</PresentationFormat>
  <Paragraphs>208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Algerian</vt:lpstr>
      <vt:lpstr>Arial</vt:lpstr>
      <vt:lpstr>Calibri</vt:lpstr>
      <vt:lpstr>Rockwell</vt:lpstr>
      <vt:lpstr>Times New Roman</vt:lpstr>
      <vt:lpstr>Wingdings</vt:lpstr>
      <vt:lpstr>Wingdings 3</vt:lpstr>
      <vt:lpstr>Gallery</vt:lpstr>
      <vt:lpstr>KAIZEN PROPERTY MANAGEMENT                         presentation </vt:lpstr>
      <vt:lpstr>LICENSED BROKER PROFILE </vt:lpstr>
      <vt:lpstr>THE COMPANY </vt:lpstr>
      <vt:lpstr>OUR VISION </vt:lpstr>
      <vt:lpstr>MISSION STATEMENT </vt:lpstr>
      <vt:lpstr>MAIN BUSINESS OBJECTIVES </vt:lpstr>
      <vt:lpstr>OUR BRAND “AFFORDABILITY, PROFICIENCY, EXPERIENCE, SERVICE” </vt:lpstr>
      <vt:lpstr>WHY KAIZEN ?</vt:lpstr>
      <vt:lpstr>WHY KAIZEN ? Cont’d</vt:lpstr>
      <vt:lpstr>  THE KAIZEN ADVANTAGE </vt:lpstr>
      <vt:lpstr>ONGOING LANDLORD SERVICES </vt:lpstr>
      <vt:lpstr>SALES COMMISSION POLICY FOR LANDLORD LISTINGS </vt:lpstr>
      <vt:lpstr>IMPROVING TENANT / PROPERTY MANAGER RELATIONSHIPS </vt:lpstr>
      <vt:lpstr>IMPROVING TENANT / PROPERTY MANAGER RELATIONSHIPS CONT’D</vt:lpstr>
      <vt:lpstr>CONCIERGE SERVICES:  For Owners Who Are Currently Managing Their Properties </vt:lpstr>
      <vt:lpstr>SCHEDULE OF FEES</vt:lpstr>
      <vt:lpstr>SCHEDULE OF FEES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KAIZEN PROPERTY MANAGEMENT                                       presentation</dc:title>
  <dc:creator>Clyde Williams</dc:creator>
  <cp:lastModifiedBy>clyde williams</cp:lastModifiedBy>
  <cp:revision>121</cp:revision>
  <dcterms:created xsi:type="dcterms:W3CDTF">2019-09-05T22:44:37Z</dcterms:created>
  <dcterms:modified xsi:type="dcterms:W3CDTF">2023-06-21T01:30:42Z</dcterms:modified>
</cp:coreProperties>
</file>